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994" r:id="rId1"/>
    <p:sldMasterId id="2147484125" r:id="rId2"/>
  </p:sldMasterIdLst>
  <p:notesMasterIdLst>
    <p:notesMasterId r:id="rId22"/>
  </p:notesMasterIdLst>
  <p:handoutMasterIdLst>
    <p:handoutMasterId r:id="rId23"/>
  </p:handoutMasterIdLst>
  <p:sldIdLst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58" r:id="rId21"/>
  </p:sldIdLst>
  <p:sldSz cx="12192000" cy="6858000"/>
  <p:notesSz cx="6858000" cy="9144000"/>
  <p:embeddedFontLs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Rockwell" panose="02060603020205020403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6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8"/>
    <p:restoredTop sz="93447" autoAdjust="0"/>
  </p:normalViewPr>
  <p:slideViewPr>
    <p:cSldViewPr snapToGrid="0" snapToObjects="1">
      <p:cViewPr>
        <p:scale>
          <a:sx n="100" d="100"/>
          <a:sy n="100" d="100"/>
        </p:scale>
        <p:origin x="966" y="1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C8574D-4ACE-F94C-817D-095F6E90D2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CD6A3B-5D88-CF4C-83D7-08ED33FA21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5F450-5A90-4F4B-8F3C-F94BE08EB62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FE425-C285-9B4D-8667-8C9EA95249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07BC5-72BF-F84D-BF37-7D1FEABD6D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71AEC-1841-004B-8B15-77FCB07BC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09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36034-57C9-DB44-BBA8-7361115EFD2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E9F17-A5F1-4A47-AF33-2DEDBF6CD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96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20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49A0A-6ECC-D800-EA65-1507B178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41DDFA-9D64-16C4-4062-1198041C9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4CC99A-ACFC-44BE-20FC-BFF75CFDA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71DD3-60C6-8A8F-F44E-B0CAA3EA1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71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AA1B4-0E01-81A1-188E-8BBB9BFE6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4644E-5E6E-59FB-048A-AA78E553A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ABE3D-DE64-8E55-E16A-A65986E5A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F3C48-2AAA-B46C-6A45-510155EEA2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37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526A6-2FD7-4ECF-A573-5634CC1C7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13B034-3446-5FEC-7F8C-C4DC56F14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54EF78-1112-9AFE-197A-ED5146F19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AE501-7A16-53C6-6AAB-5734296B4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68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B97AA-52B4-DC1E-E3DD-9280D6D9F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0D5848-05C8-4B3A-5BDA-31C6CA080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8A9D19-774E-686E-144C-797BA6E9E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27218-8410-933D-614D-11CBB6010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80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A58D2-7061-E3BC-F4FD-09D539C9D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0EB39E-6DB0-E881-FB28-4F0B27E56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66C835-EA4E-08D7-C9F7-22717587F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1E56FB-8730-9375-C438-C0F22308E6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80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4190D-29BD-D541-D21F-5FED47489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B3949-2592-1A53-612C-9F4CB2693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7CE973-CACD-B963-6F9D-6551221F5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E8FBF-22DC-6695-EBA6-253B09A7B9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74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BFABA-F97E-C812-9603-5B60651A6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7B3E81-782A-53CA-A4D1-2710A17EDD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096A39-CBDB-6A3D-E1DB-91EF5695C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B28E2-9BE4-A843-9278-DB5E3602D0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45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4F384-27CF-CA6B-92F4-CF2CAAC24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6C4D52-C249-B44D-169E-5B896A891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9276AB-5E9C-2A25-6FA7-AC8453088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C3602-C05D-ED65-B480-8CE4D0C3A5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30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BFCF3-62A2-0FC6-F78C-5EF808625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1E946-5B68-E364-64C8-8DBC53F58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DC48D-B3F7-18EE-0BDC-6ED963B36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D0443-5ADD-BBC9-0179-1AF50A587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46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A7BDA-1324-F47D-1321-BE93D0365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811034-1311-E6FC-396A-15EFF2D10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C927E-53FF-127E-FB2A-BCC39B514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FD838-6C32-330B-CA06-D11C35A15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90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51E19-55BF-084E-75B6-1B6DA6923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44F675-37D4-40C6-7BA7-DE3C3842E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C69A1-B10C-FA5F-12FB-3C5AEDA59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1AA45-4506-34BC-3D0E-6A7A911AF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49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0C2B9-8D7B-B209-4197-C434E21A3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50A7BC-0211-679C-E3BC-B332965FD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F42C7-1CF5-3D34-7AF0-4F1DC0304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7932A-6F4D-2559-CB37-499AE2C73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955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48BF5-D075-217D-7428-1E881B31A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AB1491-290E-BD1B-EE38-BBF9D7790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08821-2E03-289E-5DAA-2AEEF76A2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4CB88-90DF-DFDA-637D-D0F153626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10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E8E32-FF17-56AC-EFFE-EC2FFE841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FAE18A-E919-0196-A42E-346059968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4EFF5-E860-9587-E551-390ECC878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6FB78-62E5-E6D4-1399-CBFAF921F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30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D6B9F-F9D9-0012-E273-731430A78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C0531A-1B9B-7B86-D8D8-A1CB872C0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B97EE-17F1-7549-9B1C-D76686757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2605F-2CC0-D744-320A-2B10D8A49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86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04FC4-BA50-A860-B838-F30EFA384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AB98D2-9CBF-4A2F-C89C-11541A02B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9B0B43-D86B-C66B-B4B3-D76DB4541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732DB-8C23-688E-7586-246D6A8CE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91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1C779-F74E-6F6B-E1D4-5091D046B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D7132-4E46-CFC5-0A9D-2465ED139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99B71-1B89-2975-94A0-9E05B92E3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62010-AF4F-ADC6-C303-994F4EE88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73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E9F17-A5F1-4A47-AF33-2DEDBF6CD5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76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10C799-4950-E18D-FDC5-0092765A72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49" y="-1261533"/>
            <a:ext cx="12179299" cy="81195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CD967-AC08-C94D-910C-002FC1AE6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1" y="4259381"/>
            <a:ext cx="8534399" cy="1028700"/>
          </a:xfrm>
        </p:spPr>
        <p:txBody>
          <a:bodyPr anchor="b"/>
          <a:lstStyle>
            <a:lvl1pPr>
              <a:defRPr b="0" i="0" baseline="0">
                <a:solidFill>
                  <a:schemeClr val="bg1"/>
                </a:solidFill>
                <a:latin typeface="Rockwell" panose="02060603020205020403" pitchFamily="18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42292B4-7DEE-C94E-BF91-3DE49514A1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1" y="5533494"/>
            <a:ext cx="8534399" cy="647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2200" b="0" i="0">
                <a:solidFill>
                  <a:schemeClr val="bg1"/>
                </a:solidFill>
                <a:latin typeface="Rockwell" panose="02060603020205020403" pitchFamily="18" charset="77"/>
              </a:defRPr>
            </a:lvl1pPr>
          </a:lstStyle>
          <a:p>
            <a:pPr lvl="0"/>
            <a:r>
              <a:rPr lang="en-US" dirty="0"/>
              <a:t>Click to add Sub-title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04A98E-72B7-BD14-0523-634F1CC18D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90349" y="4259381"/>
            <a:ext cx="1538857" cy="191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49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ma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D2606DB-C47D-83D9-BE3E-6CB876B1C0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8443" y="5861968"/>
            <a:ext cx="7833927" cy="658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2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Sub-title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181C03-FD47-D128-2D4C-FC2CA81BF5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4833" y="4735239"/>
            <a:ext cx="1221979" cy="1521763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8A8AB1E-FCB2-3C76-05F6-7A12526B3EE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2192000" cy="409302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ckwell" panose="02060603020205020403" pitchFamily="18" charset="7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2D15DE-34A5-285D-CC1E-28D61623C9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443" y="4735239"/>
            <a:ext cx="8534399" cy="1028700"/>
          </a:xfrm>
        </p:spPr>
        <p:txBody>
          <a:bodyPr anchor="b"/>
          <a:lstStyle>
            <a:lvl1pPr>
              <a:defRPr b="0" i="0" baseline="0">
                <a:solidFill>
                  <a:schemeClr val="tx2"/>
                </a:solidFill>
                <a:latin typeface="Rockwell" panose="02060603020205020403" pitchFamily="18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1566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xe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42B7796-CD25-244E-AC06-815473F48C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B41613-B381-3447-AAC7-C457548245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1665693"/>
            <a:ext cx="10359887" cy="647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2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Sub-title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E9D50F7-B8BB-78AA-85E2-5576DF4F1B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94263" y="2582851"/>
            <a:ext cx="6589713" cy="896759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DF8704D-954E-CFAB-FA96-61DA021028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94263" y="3780848"/>
            <a:ext cx="6589713" cy="896759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FDAF72A-3950-4FD9-65D8-50070BB1CF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94263" y="4978845"/>
            <a:ext cx="6589713" cy="896759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33F3341-C90D-EA30-8B86-A988BD646CA0}"/>
              </a:ext>
            </a:extLst>
          </p:cNvPr>
          <p:cNvSpPr/>
          <p:nvPr userDrawn="1"/>
        </p:nvSpPr>
        <p:spPr>
          <a:xfrm>
            <a:off x="1262138" y="2724079"/>
            <a:ext cx="70060" cy="700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AFB4DA0-B5DB-F12B-11E5-D7AE379BC43E}"/>
              </a:ext>
            </a:extLst>
          </p:cNvPr>
          <p:cNvSpPr/>
          <p:nvPr userDrawn="1"/>
        </p:nvSpPr>
        <p:spPr>
          <a:xfrm>
            <a:off x="1262138" y="3895983"/>
            <a:ext cx="70060" cy="700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B08353-D72D-84D4-329C-3403EF76F0AA}"/>
              </a:ext>
            </a:extLst>
          </p:cNvPr>
          <p:cNvSpPr/>
          <p:nvPr userDrawn="1"/>
        </p:nvSpPr>
        <p:spPr>
          <a:xfrm>
            <a:off x="1262138" y="5104672"/>
            <a:ext cx="70060" cy="700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3C51189C-0052-15D2-7B6C-350B85B325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5000"/>
          </a:blip>
          <a:srcRect l="10778" t="22199" r="22735" b="18783"/>
          <a:stretch/>
        </p:blipFill>
        <p:spPr>
          <a:xfrm>
            <a:off x="4595446" y="0"/>
            <a:ext cx="7596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1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D6290E-C0B0-5641-AD75-8B4632F86E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Slide footer goes here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FFCCA-14C6-9E49-8A12-13A5011A9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1C85E6-15FC-384D-B3AC-312A2FF87D6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42B7796-CD25-244E-AC06-815473F48C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B41613-B381-3447-AAC7-C457548245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1665693"/>
            <a:ext cx="10359887" cy="647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2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Sub-title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E9D50F7-B8BB-78AA-85E2-5576DF4F1B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94263" y="2582851"/>
            <a:ext cx="6589713" cy="3516613"/>
          </a:xfrm>
        </p:spPr>
        <p:txBody>
          <a:bodyPr/>
          <a:lstStyle>
            <a:lvl3pPr marL="296863" indent="-285750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>
                <a:latin typeface="Rockwell" panose="02060603020205020403" pitchFamily="18" charset="77"/>
                <a:cs typeface="Arial" panose="020B0604020202020204" pitchFamily="34" charset="0"/>
              </a:defRPr>
            </a:lvl3pPr>
          </a:lstStyle>
          <a:p>
            <a:pPr lvl="2"/>
            <a:r>
              <a:rPr lang="en-US" dirty="0"/>
              <a:t>Third level (remove bullets if not needed)</a:t>
            </a:r>
          </a:p>
        </p:txBody>
      </p:sp>
    </p:spTree>
    <p:extLst>
      <p:ext uri="{BB962C8B-B14F-4D97-AF65-F5344CB8AC3E}">
        <p14:creationId xmlns:p14="http://schemas.microsoft.com/office/powerpoint/2010/main" val="87504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Fixe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42B7796-CD25-244E-AC06-815473F48C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B41613-B381-3447-AAC7-C457548245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1665693"/>
            <a:ext cx="10359887" cy="647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2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Sub-title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E9D50F7-B8BB-78AA-85E2-5576DF4F1B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28126" y="2582851"/>
            <a:ext cx="4946162" cy="896759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DF8704D-954E-CFAB-FA96-61DA021028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28126" y="3780848"/>
            <a:ext cx="4946162" cy="896759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FDAF72A-3950-4FD9-65D8-50070BB1CF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8126" y="4978845"/>
            <a:ext cx="4946162" cy="896759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33F3341-C90D-EA30-8B86-A988BD646CA0}"/>
              </a:ext>
            </a:extLst>
          </p:cNvPr>
          <p:cNvSpPr/>
          <p:nvPr userDrawn="1"/>
        </p:nvSpPr>
        <p:spPr>
          <a:xfrm>
            <a:off x="6096000" y="2724079"/>
            <a:ext cx="70060" cy="700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AFB4DA0-B5DB-F12B-11E5-D7AE379BC43E}"/>
              </a:ext>
            </a:extLst>
          </p:cNvPr>
          <p:cNvSpPr/>
          <p:nvPr userDrawn="1"/>
        </p:nvSpPr>
        <p:spPr>
          <a:xfrm>
            <a:off x="6096000" y="3895983"/>
            <a:ext cx="70060" cy="700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B08353-D72D-84D4-329C-3403EF76F0AA}"/>
              </a:ext>
            </a:extLst>
          </p:cNvPr>
          <p:cNvSpPr/>
          <p:nvPr userDrawn="1"/>
        </p:nvSpPr>
        <p:spPr>
          <a:xfrm>
            <a:off x="6096000" y="5104672"/>
            <a:ext cx="70060" cy="700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hart Placeholder 10">
            <a:extLst>
              <a:ext uri="{FF2B5EF4-FFF2-40B4-BE49-F238E27FC236}">
                <a16:creationId xmlns:a16="http://schemas.microsoft.com/office/drawing/2014/main" id="{C1ED7298-C738-6086-3DA6-748CBF773611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931513" y="2582851"/>
            <a:ext cx="4932362" cy="329275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7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bullets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9354D797-4096-A39C-F4DD-E8C86F8AA9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F722C6D-7D67-46F5-1BE4-19A10C91A3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1665693"/>
            <a:ext cx="10359887" cy="647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2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Sub-title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291445-DA45-D6E5-4B68-2CF76AFCD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4401" y="2700338"/>
            <a:ext cx="5181600" cy="2974975"/>
          </a:xfrm>
        </p:spPr>
        <p:txBody>
          <a:bodyPr/>
          <a:lstStyle>
            <a:lvl3pPr marL="296863" indent="-285750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lvl3pPr>
          </a:lstStyle>
          <a:p>
            <a:pPr lvl="2"/>
            <a:r>
              <a:rPr lang="en-US" dirty="0"/>
              <a:t>Third level (remove bullets if not needed)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EC051A18-176A-2671-9DC5-A559671F23C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342063" y="2700338"/>
            <a:ext cx="4932362" cy="297497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9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9354D797-4096-A39C-F4DD-E8C86F8AA9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EC051A18-176A-2671-9DC5-A559671F23C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914400" y="1974716"/>
            <a:ext cx="10360025" cy="3959156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48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42B7796-CD25-244E-AC06-815473F48C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8F54A8-4E08-3D4A-843A-3209D5DEB9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2916238"/>
            <a:ext cx="4746171" cy="1684792"/>
          </a:xfrm>
        </p:spPr>
        <p:txBody>
          <a:bodyPr/>
          <a:lstStyle>
            <a:lvl6pPr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4"/>
            <a:r>
              <a:rPr lang="en-US" dirty="0"/>
              <a:t>INSERT TERTIARY HEADLINE</a:t>
            </a:r>
          </a:p>
          <a:p>
            <a:pPr marL="11113" marR="0" lvl="5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  <a:p>
            <a:pPr lvl="5"/>
            <a:r>
              <a:rPr lang="en-US" sz="1200" dirty="0"/>
              <a:t>Body copy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67178CD-A9B3-D828-CB3D-528E2E1DACF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2235090"/>
            <a:ext cx="5181600" cy="3440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180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9354D797-4096-A39C-F4DD-E8C86F8AA9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291445-DA45-D6E5-4B68-2CF76AFCD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4401" y="1785258"/>
            <a:ext cx="10359886" cy="4288971"/>
          </a:xfrm>
        </p:spPr>
        <p:txBody>
          <a:bodyPr/>
          <a:lstStyle>
            <a:lvl3pPr marL="296863" indent="-285750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/>
            </a:lvl3pPr>
          </a:lstStyle>
          <a:p>
            <a:pPr lvl="2"/>
            <a:r>
              <a:rPr lang="en-US" dirty="0"/>
              <a:t>Third level (remove bullets if not needed)</a:t>
            </a:r>
          </a:p>
        </p:txBody>
      </p:sp>
    </p:spTree>
    <p:extLst>
      <p:ext uri="{BB962C8B-B14F-4D97-AF65-F5344CB8AC3E}">
        <p14:creationId xmlns:p14="http://schemas.microsoft.com/office/powerpoint/2010/main" val="300629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4CA5AD-4AD5-9F42-9F69-AE594277A3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</a:t>
            </a:r>
            <a:br>
              <a:rPr lang="en-US" dirty="0"/>
            </a:br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69633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4CA5AD-4AD5-9F42-9F69-AE594277A3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96571"/>
            <a:ext cx="5994400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D9A781B3-6631-535F-6139-C031EDB7A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596571"/>
            <a:ext cx="6096000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CE42686F-C1C8-05E1-F049-C38F48F68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56CCF-1C92-0C12-6B62-32D91383E0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6899" y="5989416"/>
            <a:ext cx="4522787" cy="214279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C4E0677-D224-D755-5E6C-4EAE4275D7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5869" y="5989416"/>
            <a:ext cx="4522787" cy="214279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</p:spTree>
    <p:extLst>
      <p:ext uri="{BB962C8B-B14F-4D97-AF65-F5344CB8AC3E}">
        <p14:creationId xmlns:p14="http://schemas.microsoft.com/office/powerpoint/2010/main" val="39564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Bottom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4CA5AD-4AD5-9F42-9F69-AE594277A3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94400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D9A781B3-6631-535F-6139-C031EDB7A4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101955-EFBE-654B-2B63-ADF2C5F188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7575" y="4898118"/>
            <a:ext cx="7283450" cy="1147763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51C615E-8F5A-82CA-79D5-C40904F7F9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5265" y="4406546"/>
            <a:ext cx="4522787" cy="214279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B6B8B-2DD8-8D3F-1A35-476218A075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932" y="4406545"/>
            <a:ext cx="4522787" cy="214279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</p:spTree>
    <p:extLst>
      <p:ext uri="{BB962C8B-B14F-4D97-AF65-F5344CB8AC3E}">
        <p14:creationId xmlns:p14="http://schemas.microsoft.com/office/powerpoint/2010/main" val="2926121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4CA5AD-4AD5-9F42-9F69-AE594277A3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612000"/>
            <a:ext cx="3976913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940414CF-4147-4748-EF19-81755E58D8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7545" y="1612000"/>
            <a:ext cx="3976913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73A3223-44C2-1BBC-D7C6-62896AB232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15088" y="1612000"/>
            <a:ext cx="3976913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7D648A12-CA7E-37F2-B795-BC1BDE0075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3" y="525244"/>
            <a:ext cx="10359887" cy="1028700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lang="en-US" dirty="0"/>
              <a:t>Click to 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2A69B7E-A795-1B5C-4711-9A1A5B2882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715" y="5995252"/>
            <a:ext cx="3131867" cy="204552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2F6D1-84A1-3A65-3707-14365A7CD2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07545" y="5997206"/>
            <a:ext cx="3131867" cy="204552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C99DC34-0101-3B8F-702E-15E08410A4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7587" y="5995252"/>
            <a:ext cx="3131867" cy="204552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</p:spTree>
    <p:extLst>
      <p:ext uri="{BB962C8B-B14F-4D97-AF65-F5344CB8AC3E}">
        <p14:creationId xmlns:p14="http://schemas.microsoft.com/office/powerpoint/2010/main" val="1955031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+ Bottom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4CA5AD-4AD5-9F42-9F69-AE594277A3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3976913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101955-EFBE-654B-2B63-ADF2C5F188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1638" y="5015684"/>
            <a:ext cx="7283450" cy="1147763"/>
          </a:xfrm>
        </p:spPr>
        <p:txBody>
          <a:bodyPr/>
          <a:lstStyle/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940414CF-4147-4748-EF19-81755E58D8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07545" y="0"/>
            <a:ext cx="3976913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73A3223-44C2-1BBC-D7C6-62896AB232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15088" y="0"/>
            <a:ext cx="3976913" cy="43251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Here To Insert Image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F2E983C-A91D-851C-6EBC-9FB2FDD48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09" y="4416865"/>
            <a:ext cx="3131867" cy="185956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6318F17-C9C6-3256-39CE-A5460A7863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12515" y="4416865"/>
            <a:ext cx="3131867" cy="185956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E904C-CB39-39D8-EDDC-D123AE6FD6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61721" y="4416865"/>
            <a:ext cx="3131867" cy="185956"/>
          </a:xfrm>
        </p:spPr>
        <p:txBody>
          <a:bodyPr>
            <a:normAutofit/>
          </a:bodyPr>
          <a:lstStyle>
            <a:lvl5pPr>
              <a:defRPr sz="800">
                <a:solidFill>
                  <a:schemeClr val="tx1"/>
                </a:solidFill>
              </a:defRPr>
            </a:lvl5pPr>
          </a:lstStyle>
          <a:p>
            <a:pPr lvl="4"/>
            <a:r>
              <a:rPr lang="en-US" dirty="0"/>
              <a:t>PHOTO CREDIT, RIVER NAME</a:t>
            </a:r>
          </a:p>
        </p:txBody>
      </p:sp>
    </p:spTree>
    <p:extLst>
      <p:ext uri="{BB962C8B-B14F-4D97-AF65-F5344CB8AC3E}">
        <p14:creationId xmlns:p14="http://schemas.microsoft.com/office/powerpoint/2010/main" val="90257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 + Quot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6452A111-AD52-159A-F201-0FD62AF5F44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2420"/>
            <a:ext cx="8145780" cy="3425579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11" name="Picture Placeholder 22">
            <a:extLst>
              <a:ext uri="{FF2B5EF4-FFF2-40B4-BE49-F238E27FC236}">
                <a16:creationId xmlns:a16="http://schemas.microsoft.com/office/drawing/2014/main" id="{33A32E20-4078-E419-0C11-A3B7F596416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33337"/>
            <a:ext cx="8145780" cy="3429000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0C225EDD-B7C4-000B-1307-19EC8F6ADC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20512" y="2067339"/>
            <a:ext cx="2969719" cy="263847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1800" b="0" i="0">
                <a:solidFill>
                  <a:schemeClr val="tx2"/>
                </a:solidFill>
                <a:latin typeface="Rockwell" panose="02060603020205020403" pitchFamily="18" charset="77"/>
                <a:ea typeface="Roboto Slab Light" pitchFamily="2" charset="0"/>
              </a:defRPr>
            </a:lvl1pPr>
          </a:lstStyle>
          <a:p>
            <a:pPr lvl="0"/>
            <a:r>
              <a:rPr lang="en-US" dirty="0"/>
              <a:t>This is a succinct one to two sentence piece of information.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D3AD29-8857-BF50-1879-7D7618613B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134" y="6172999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38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+ Quot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0BBD9B5-EF4B-1381-3550-A9FA760CAF95}"/>
              </a:ext>
            </a:extLst>
          </p:cNvPr>
          <p:cNvSpPr/>
          <p:nvPr userDrawn="1"/>
        </p:nvSpPr>
        <p:spPr>
          <a:xfrm>
            <a:off x="7991061" y="0"/>
            <a:ext cx="1080310" cy="61785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22">
            <a:extLst>
              <a:ext uri="{FF2B5EF4-FFF2-40B4-BE49-F238E27FC236}">
                <a16:creationId xmlns:a16="http://schemas.microsoft.com/office/drawing/2014/main" id="{33A32E20-4078-E419-0C11-A3B7F596416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57329" y="0"/>
            <a:ext cx="4066562" cy="2499914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7" name="Picture Placeholder 22">
            <a:extLst>
              <a:ext uri="{FF2B5EF4-FFF2-40B4-BE49-F238E27FC236}">
                <a16:creationId xmlns:a16="http://schemas.microsoft.com/office/drawing/2014/main" id="{207AA312-1A7D-3BE8-96A8-261B820C64E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547540" y="2518776"/>
            <a:ext cx="2961288" cy="1820448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8986E8CA-9302-E2CD-09E3-63BED906AA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562603" y="4358086"/>
            <a:ext cx="2961288" cy="1820448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23A2969-F849-7736-EB91-873882D1962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43604" y="2576346"/>
            <a:ext cx="3166245" cy="35284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Nemo </a:t>
            </a:r>
            <a:r>
              <a:rPr lang="en-US" dirty="0" err="1"/>
              <a:t>volquit</a:t>
            </a:r>
            <a:r>
              <a:rPr lang="en-US" dirty="0"/>
              <a:t> </a:t>
            </a:r>
            <a:r>
              <a:rPr lang="en-US" dirty="0" err="1"/>
              <a:t>volupsu</a:t>
            </a:r>
            <a:r>
              <a:rPr lang="en-US" dirty="0"/>
              <a:t> </a:t>
            </a:r>
            <a:r>
              <a:rPr lang="en-US" dirty="0" err="1"/>
              <a:t>isn</a:t>
            </a:r>
            <a:r>
              <a:rPr lang="en-US" dirty="0"/>
              <a:t> </a:t>
            </a:r>
            <a:r>
              <a:rPr lang="en-US" dirty="0" err="1"/>
              <a:t>oufg</a:t>
            </a:r>
            <a:r>
              <a:rPr lang="en-US" dirty="0"/>
              <a:t> fit </a:t>
            </a:r>
            <a:r>
              <a:rPr lang="en-US" dirty="0" err="1"/>
              <a:t>andoud</a:t>
            </a:r>
            <a:r>
              <a:rPr lang="en-US" dirty="0"/>
              <a:t> </a:t>
            </a:r>
            <a:r>
              <a:rPr lang="en-US" dirty="0" err="1"/>
              <a:t>porocure</a:t>
            </a:r>
            <a:r>
              <a:rPr lang="en-US" dirty="0"/>
              <a:t> him </a:t>
            </a:r>
            <a:r>
              <a:rPr lang="en-US" dirty="0" err="1"/>
              <a:t>soun</a:t>
            </a:r>
            <a:r>
              <a:rPr lang="en-US" dirty="0"/>
              <a:t>. </a:t>
            </a:r>
            <a:r>
              <a:rPr lang="en-US" dirty="0" err="1"/>
              <a:t>Dkgh</a:t>
            </a:r>
            <a:r>
              <a:rPr lang="en-US" dirty="0"/>
              <a:t> </a:t>
            </a:r>
            <a:r>
              <a:rPr lang="en-US" dirty="0" err="1"/>
              <a:t>oan</a:t>
            </a:r>
            <a:r>
              <a:rPr lang="en-US" dirty="0"/>
              <a:t> </a:t>
            </a:r>
            <a:r>
              <a:rPr lang="en-US" dirty="0" err="1"/>
              <a:t>simuipu</a:t>
            </a:r>
            <a:r>
              <a:rPr lang="en-US" dirty="0"/>
              <a:t> </a:t>
            </a:r>
            <a:r>
              <a:rPr lang="en-US" dirty="0" err="1"/>
              <a:t>blanour</a:t>
            </a:r>
            <a:r>
              <a:rPr lang="en-US" dirty="0"/>
              <a:t> </a:t>
            </a:r>
            <a:r>
              <a:rPr lang="en-US" dirty="0" err="1"/>
              <a:t>kno</a:t>
            </a:r>
            <a:r>
              <a:rPr lang="en-US" dirty="0"/>
              <a:t> animi </a:t>
            </a:r>
            <a:r>
              <a:rPr lang="en-US" dirty="0" err="1"/>
              <a:t>kekjfo</a:t>
            </a:r>
            <a:r>
              <a:rPr lang="en-US" dirty="0"/>
              <a:t> </a:t>
            </a:r>
            <a:r>
              <a:rPr lang="en-US" dirty="0" err="1"/>
              <a:t>jkoakdek</a:t>
            </a:r>
            <a:r>
              <a:rPr lang="en-US" dirty="0"/>
              <a:t> </a:t>
            </a:r>
            <a:r>
              <a:rPr lang="en-US" dirty="0" err="1"/>
              <a:t>kjoe</a:t>
            </a:r>
            <a:r>
              <a:rPr lang="en-US" dirty="0"/>
              <a:t> </a:t>
            </a:r>
            <a:r>
              <a:rPr lang="en-US" dirty="0" err="1"/>
              <a:t>sojke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Theko</a:t>
            </a:r>
            <a:r>
              <a:rPr lang="en-US" dirty="0"/>
              <a:t> </a:t>
            </a:r>
            <a:r>
              <a:rPr lang="en-US" dirty="0" err="1"/>
              <a:t>skdkslk</a:t>
            </a:r>
            <a:r>
              <a:rPr lang="en-US" dirty="0"/>
              <a:t> </a:t>
            </a:r>
            <a:r>
              <a:rPr lang="en-US" dirty="0" err="1"/>
              <a:t>kjfudis</a:t>
            </a:r>
            <a:r>
              <a:rPr lang="en-US" dirty="0"/>
              <a:t> </a:t>
            </a:r>
            <a:r>
              <a:rPr lang="en-US" dirty="0" err="1"/>
              <a:t>kjie</a:t>
            </a:r>
            <a:r>
              <a:rPr lang="en-US" dirty="0"/>
              <a:t> </a:t>
            </a:r>
            <a:r>
              <a:rPr lang="en-US" dirty="0" err="1"/>
              <a:t>shi</a:t>
            </a:r>
            <a:r>
              <a:rPr lang="en-US" dirty="0"/>
              <a:t> </a:t>
            </a:r>
            <a:r>
              <a:rPr lang="en-US" dirty="0" err="1"/>
              <a:t>jkoeuc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. </a:t>
            </a:r>
            <a:r>
              <a:rPr lang="en-US" dirty="0" err="1"/>
              <a:t>volquit</a:t>
            </a:r>
            <a:r>
              <a:rPr lang="en-US" dirty="0"/>
              <a:t> </a:t>
            </a:r>
            <a:r>
              <a:rPr lang="en-US" dirty="0" err="1"/>
              <a:t>volupsu</a:t>
            </a:r>
            <a:r>
              <a:rPr lang="en-US" dirty="0"/>
              <a:t> </a:t>
            </a:r>
            <a:r>
              <a:rPr lang="en-US" dirty="0" err="1"/>
              <a:t>isn</a:t>
            </a:r>
            <a:r>
              <a:rPr lang="en-US" dirty="0"/>
              <a:t> </a:t>
            </a:r>
            <a:r>
              <a:rPr lang="en-US" dirty="0" err="1"/>
              <a:t>oufg</a:t>
            </a:r>
            <a:r>
              <a:rPr lang="en-US" dirty="0"/>
              <a:t> fit </a:t>
            </a:r>
            <a:r>
              <a:rPr lang="en-US" dirty="0" err="1"/>
              <a:t>andoud</a:t>
            </a:r>
            <a:r>
              <a:rPr lang="en-US" dirty="0"/>
              <a:t> </a:t>
            </a:r>
            <a:r>
              <a:rPr lang="en-US" dirty="0" err="1"/>
              <a:t>porocure</a:t>
            </a:r>
            <a:r>
              <a:rPr lang="en-US" dirty="0"/>
              <a:t> him </a:t>
            </a:r>
            <a:r>
              <a:rPr lang="en-US" dirty="0" err="1"/>
              <a:t>soun</a:t>
            </a:r>
            <a:r>
              <a:rPr lang="en-US" dirty="0"/>
              <a:t>. </a:t>
            </a:r>
            <a:r>
              <a:rPr lang="en-US" dirty="0" err="1"/>
              <a:t>Dkgh</a:t>
            </a:r>
            <a:r>
              <a:rPr lang="en-US" dirty="0"/>
              <a:t> </a:t>
            </a:r>
            <a:r>
              <a:rPr lang="en-US" dirty="0" err="1"/>
              <a:t>oan</a:t>
            </a:r>
            <a:r>
              <a:rPr lang="en-US" dirty="0"/>
              <a:t> </a:t>
            </a:r>
            <a:r>
              <a:rPr lang="en-US" dirty="0" err="1"/>
              <a:t>simuipu</a:t>
            </a:r>
            <a:r>
              <a:rPr lang="en-US" dirty="0"/>
              <a:t> </a:t>
            </a:r>
            <a:r>
              <a:rPr lang="en-US" dirty="0" err="1"/>
              <a:t>blanour</a:t>
            </a:r>
            <a:r>
              <a:rPr lang="en-US" dirty="0"/>
              <a:t> </a:t>
            </a:r>
            <a:r>
              <a:rPr lang="en-US" dirty="0" err="1"/>
              <a:t>kno</a:t>
            </a:r>
            <a:r>
              <a:rPr lang="en-US" dirty="0"/>
              <a:t> animi </a:t>
            </a:r>
            <a:r>
              <a:rPr lang="en-US" dirty="0" err="1"/>
              <a:t>kekjfo</a:t>
            </a:r>
            <a:r>
              <a:rPr lang="en-US" dirty="0"/>
              <a:t> </a:t>
            </a:r>
            <a:r>
              <a:rPr lang="en-US" dirty="0" err="1"/>
              <a:t>jkoakdek</a:t>
            </a:r>
            <a:r>
              <a:rPr lang="en-US" dirty="0"/>
              <a:t> </a:t>
            </a:r>
            <a:r>
              <a:rPr lang="en-US" dirty="0" err="1"/>
              <a:t>kjoe</a:t>
            </a:r>
            <a:r>
              <a:rPr lang="en-US" dirty="0"/>
              <a:t> </a:t>
            </a:r>
            <a:r>
              <a:rPr lang="en-US" dirty="0" err="1"/>
              <a:t>sojke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Theko</a:t>
            </a:r>
            <a:r>
              <a:rPr lang="en-US" dirty="0"/>
              <a:t> </a:t>
            </a:r>
            <a:r>
              <a:rPr lang="en-US" dirty="0" err="1"/>
              <a:t>skdkslk</a:t>
            </a:r>
            <a:r>
              <a:rPr lang="en-US" dirty="0"/>
              <a:t> </a:t>
            </a:r>
            <a:r>
              <a:rPr lang="en-US" dirty="0" err="1"/>
              <a:t>kjfudis</a:t>
            </a:r>
            <a:r>
              <a:rPr lang="en-US" dirty="0"/>
              <a:t> </a:t>
            </a:r>
            <a:r>
              <a:rPr lang="en-US" dirty="0" err="1"/>
              <a:t>kjie</a:t>
            </a:r>
            <a:r>
              <a:rPr lang="en-US" dirty="0"/>
              <a:t> </a:t>
            </a:r>
            <a:r>
              <a:rPr lang="en-US" dirty="0" err="1"/>
              <a:t>shi</a:t>
            </a:r>
            <a:r>
              <a:rPr lang="en-US" dirty="0"/>
              <a:t> </a:t>
            </a:r>
            <a:r>
              <a:rPr lang="en-US" dirty="0" err="1"/>
              <a:t>jkoeuc</a:t>
            </a:r>
            <a:r>
              <a:rPr lang="en-US" dirty="0"/>
              <a:t>.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212D7250-816E-1ED4-574D-CB171129E7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604" y="679467"/>
            <a:ext cx="3166245" cy="1654294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20000"/>
              </a:lnSpc>
              <a:buNone/>
              <a:defRPr sz="1600" b="0" i="0" spc="0">
                <a:solidFill>
                  <a:schemeClr val="accent2"/>
                </a:solidFill>
                <a:latin typeface="Arial" panose="020B0604020202020204" pitchFamily="34" charset="0"/>
                <a:ea typeface="Roboto Slab Medium" pitchFamily="2" charset="0"/>
              </a:defRPr>
            </a:lvl1pPr>
          </a:lstStyle>
          <a:p>
            <a:pPr lvl="0"/>
            <a:r>
              <a:rPr lang="en-US" dirty="0"/>
              <a:t>Introductory paragraphs or secondary headlines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F174F-E916-90C3-8EC3-7B1B5CB72B3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DOCUMENT TITLE  //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C561C2E-A91B-6120-E6A6-782124FC6EF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C876D2F6-0F1C-2C4D-9461-0F566DB884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B625875-1938-4793-E773-48C8A3269CF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92191" y="6320508"/>
            <a:ext cx="5978525" cy="403225"/>
          </a:xfrm>
        </p:spPr>
        <p:txBody>
          <a:bodyPr anchor="ctr">
            <a:normAutofit/>
          </a:bodyPr>
          <a:lstStyle>
            <a:lvl5pPr algn="r">
              <a:defRPr sz="700">
                <a:solidFill>
                  <a:schemeClr val="tx2"/>
                </a:solidFill>
              </a:defRPr>
            </a:lvl5pPr>
          </a:lstStyle>
          <a:p>
            <a:pPr lvl="4"/>
            <a:r>
              <a:rPr lang="en-US" dirty="0"/>
              <a:t>PHOTO CREDIT: FIRST LAST, FIRST LAST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099E5E-EF93-AE53-9D1F-458729FD68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134" y="6172999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75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5ACA18A-B7A4-FD2F-4F0D-A85FDAFBE0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8FBA81-B438-9212-BC02-2E098063472F}"/>
              </a:ext>
            </a:extLst>
          </p:cNvPr>
          <p:cNvSpPr/>
          <p:nvPr userDrawn="1"/>
        </p:nvSpPr>
        <p:spPr>
          <a:xfrm>
            <a:off x="3591340" y="924340"/>
            <a:ext cx="5009321" cy="500932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A4BF2D2-5CE6-674A-C1C7-BE78EFBC07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2291" y="2607085"/>
            <a:ext cx="3687418" cy="1643831"/>
          </a:xfrm>
          <a:prstGeom prst="rect">
            <a:avLst/>
          </a:prstGeom>
        </p:spPr>
        <p:txBody>
          <a:bodyPr lIns="0" tIns="0" rIns="0" bIns="0" numCol="1" spcCol="0" anchor="ctr"/>
          <a:lstStyle>
            <a:lvl1pPr marL="0" indent="0" algn="ctr" fontAlgn="t">
              <a:lnSpc>
                <a:spcPts val="12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1100" b="0" i="0" spc="30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0" fontAlgn="t">
              <a:lnSpc>
                <a:spcPts val="1200"/>
              </a:lnSpc>
              <a:spcBef>
                <a:spcPts val="500"/>
              </a:spcBef>
              <a:spcAft>
                <a:spcPts val="0"/>
              </a:spcAft>
              <a:defRPr sz="950">
                <a:solidFill>
                  <a:schemeClr val="bg1"/>
                </a:solidFill>
                <a:latin typeface="Montserrat" pitchFamily="2" charset="77"/>
              </a:defRPr>
            </a:lvl2pPr>
            <a:lvl3pPr marL="171450" indent="-171450" fontAlgn="t">
              <a:lnSpc>
                <a:spcPts val="12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50" b="0" i="0">
                <a:solidFill>
                  <a:schemeClr val="bg1"/>
                </a:solidFill>
                <a:latin typeface="Montserrat" pitchFamily="2" charset="77"/>
                <a:ea typeface="Roboto" panose="02000000000000000000" pitchFamily="2" charset="0"/>
              </a:defRPr>
            </a:lvl3pPr>
            <a:lvl4pPr marL="0" fontAlgn="t">
              <a:lnSpc>
                <a:spcPts val="1200"/>
              </a:lnSpc>
              <a:spcBef>
                <a:spcPts val="500"/>
              </a:spcBef>
              <a:spcAft>
                <a:spcPts val="0"/>
              </a:spcAft>
              <a:defRPr sz="950"/>
            </a:lvl4pPr>
            <a:lvl5pPr marL="0" fontAlgn="t">
              <a:lnSpc>
                <a:spcPts val="1200"/>
              </a:lnSpc>
              <a:spcBef>
                <a:spcPts val="500"/>
              </a:spcBef>
              <a:spcAft>
                <a:spcPts val="0"/>
              </a:spcAft>
              <a:defRPr sz="950"/>
            </a:lvl5pPr>
          </a:lstStyle>
          <a:p>
            <a:pPr lvl="0"/>
            <a:r>
              <a:rPr lang="en-US" dirty="0"/>
              <a:t>&lt;INSPIRATIONAL TEXT HERE&gt;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4532F4-E5DC-1226-BFFE-6B56379741F1}"/>
              </a:ext>
            </a:extLst>
          </p:cNvPr>
          <p:cNvSpPr txBox="1"/>
          <p:nvPr userDrawn="1"/>
        </p:nvSpPr>
        <p:spPr>
          <a:xfrm>
            <a:off x="8910083" y="6487399"/>
            <a:ext cx="31366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0" i="0" spc="30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IMAGE: BAILEY ZINDEL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80EFEC-7DAC-D2AC-1BDE-708EEEADF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6134" y="6172999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96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610383-EB29-80D7-AC1D-EC2FC5AA9A4A}"/>
              </a:ext>
            </a:extLst>
          </p:cNvPr>
          <p:cNvSpPr txBox="1"/>
          <p:nvPr userDrawn="1"/>
        </p:nvSpPr>
        <p:spPr>
          <a:xfrm>
            <a:off x="7924292" y="3192759"/>
            <a:ext cx="3449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accent3"/>
                </a:solidFill>
                <a:latin typeface="Montserrat" pitchFamily="2" charset="77"/>
              </a:rPr>
              <a:t>SM</a:t>
            </a: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730DC3B-B26E-D713-B103-0ECB1CACE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84260" y="2030414"/>
            <a:ext cx="6423479" cy="318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24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5EDBB9-7F3C-7DC0-BFE6-409BCB59D2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3392" y="6180719"/>
            <a:ext cx="575799" cy="575799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CD1878E-3EC0-77D7-DA03-96B4020046C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785062" y="2540253"/>
            <a:ext cx="5551633" cy="35284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182563" indent="-171450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2"/>
            <a:r>
              <a:rPr lang="en-US" dirty="0"/>
              <a:t>Third level (remove bullets if not needed)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C215FE7-8D8D-5798-D699-03709B5B25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682" y="1987826"/>
            <a:ext cx="3484605" cy="90283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Rockwell" panose="02060603020205020403" pitchFamily="18" charset="77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Headline here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45AD8D9-8860-6994-B5B3-2B8EA8D7D4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85062" y="2007646"/>
            <a:ext cx="4859338" cy="438671"/>
          </a:xfrm>
        </p:spPr>
        <p:txBody>
          <a:bodyPr>
            <a:normAutofit/>
          </a:bodyPr>
          <a:lstStyle>
            <a:lvl5pPr marL="66675" indent="0">
              <a:buNone/>
              <a:tabLst/>
              <a:defRPr sz="1800">
                <a:solidFill>
                  <a:schemeClr val="accent2"/>
                </a:solidFill>
              </a:defRPr>
            </a:lvl5pPr>
          </a:lstStyle>
          <a:p>
            <a:pPr lvl="4"/>
            <a:r>
              <a:rPr lang="en-US" dirty="0"/>
              <a:t>ACCENT TEXT HERE</a:t>
            </a:r>
          </a:p>
        </p:txBody>
      </p:sp>
    </p:spTree>
    <p:extLst>
      <p:ext uri="{BB962C8B-B14F-4D97-AF65-F5344CB8AC3E}">
        <p14:creationId xmlns:p14="http://schemas.microsoft.com/office/powerpoint/2010/main" val="3520944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 + 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6452A111-AD52-159A-F201-0FD62AF5F44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2069" y="2885091"/>
            <a:ext cx="6279931" cy="3182386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11" name="Picture Placeholder 22">
            <a:extLst>
              <a:ext uri="{FF2B5EF4-FFF2-40B4-BE49-F238E27FC236}">
                <a16:creationId xmlns:a16="http://schemas.microsoft.com/office/drawing/2014/main" id="{33A32E20-4078-E419-0C11-A3B7F596416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84399" y="498962"/>
            <a:ext cx="3727670" cy="2367020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AC099311-7033-A613-BA78-82D8FDE280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8515" y="3429000"/>
            <a:ext cx="2969719" cy="263847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1800" b="0" i="0">
                <a:solidFill>
                  <a:schemeClr val="bg1"/>
                </a:solidFill>
                <a:latin typeface="Rockwell" panose="02060603020205020403" pitchFamily="18" charset="77"/>
                <a:ea typeface="Roboto Slab Light" pitchFamily="2" charset="0"/>
              </a:defRPr>
            </a:lvl1pPr>
          </a:lstStyle>
          <a:p>
            <a:pPr lvl="0"/>
            <a:r>
              <a:rPr lang="en-US" dirty="0"/>
              <a:t>This is a succinct one to two sentence piece of information.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2EC866-E069-B5F1-A26E-F11F4E93B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3392" y="6180719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96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 + 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6452A111-AD52-159A-F201-0FD62AF5F44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8145780" cy="6857999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6A1FE440-F1A9-DFE6-3A9C-D98966898B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68753" y="2599082"/>
            <a:ext cx="2969719" cy="165983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50000"/>
              </a:lnSpc>
              <a:buNone/>
              <a:defRPr sz="1100" b="0" i="0" spc="300">
                <a:solidFill>
                  <a:schemeClr val="bg1"/>
                </a:solidFill>
                <a:latin typeface="Arial" panose="020B0604020202020204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&lt;INSPIRATIONAL TEXT HERE&gt;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142D242-AD77-94FE-FAFB-61307332C0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77183" y="5105654"/>
            <a:ext cx="2969719" cy="756799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20000"/>
              </a:lnSpc>
              <a:buNone/>
              <a:defRPr sz="900" b="0" i="0" spc="300">
                <a:solidFill>
                  <a:schemeClr val="accent2"/>
                </a:solidFill>
                <a:latin typeface="Arial" panose="020B0604020202020204" pitchFamily="34" charset="0"/>
                <a:ea typeface="Roboto Slab Medium" pitchFamily="2" charset="0"/>
              </a:defRPr>
            </a:lvl1pPr>
          </a:lstStyle>
          <a:p>
            <a:pPr lvl="0"/>
            <a:r>
              <a:rPr lang="en-US" dirty="0"/>
              <a:t>CREDIT QUOTE AUTHOR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D33603-C016-A9CD-0A7C-7D66900D2146}"/>
              </a:ext>
            </a:extLst>
          </p:cNvPr>
          <p:cNvSpPr txBox="1"/>
          <p:nvPr userDrawn="1"/>
        </p:nvSpPr>
        <p:spPr>
          <a:xfrm>
            <a:off x="8607754" y="1941497"/>
            <a:ext cx="1174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600" b="0" i="0" dirty="0">
                <a:solidFill>
                  <a:schemeClr val="accent1"/>
                </a:solidFill>
                <a:latin typeface="Rockwell" panose="02060603020205020403" pitchFamily="18" charset="77"/>
                <a:ea typeface="Roboto Slab" pitchFamily="2" charset="0"/>
              </a:rPr>
              <a:t>“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EE4F14-F909-5CE2-E2A5-D68B77EF857D}"/>
              </a:ext>
            </a:extLst>
          </p:cNvPr>
          <p:cNvSpPr txBox="1"/>
          <p:nvPr userDrawn="1"/>
        </p:nvSpPr>
        <p:spPr>
          <a:xfrm>
            <a:off x="11074911" y="4017912"/>
            <a:ext cx="6755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600" b="0" i="0" dirty="0">
                <a:solidFill>
                  <a:schemeClr val="accent1"/>
                </a:solidFill>
                <a:latin typeface="Rockwell" panose="02060603020205020403" pitchFamily="18" charset="77"/>
                <a:ea typeface="Roboto Slab" pitchFamily="2" charset="0"/>
              </a:rPr>
              <a:t>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FEF20-7D19-4277-A58C-7EA154A1E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3392" y="6180719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+ 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2">
            <a:extLst>
              <a:ext uri="{FF2B5EF4-FFF2-40B4-BE49-F238E27FC236}">
                <a16:creationId xmlns:a16="http://schemas.microsoft.com/office/drawing/2014/main" id="{33A32E20-4078-E419-0C11-A3B7F596416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57329" y="0"/>
            <a:ext cx="4066562" cy="2499914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7" name="Picture Placeholder 22">
            <a:extLst>
              <a:ext uri="{FF2B5EF4-FFF2-40B4-BE49-F238E27FC236}">
                <a16:creationId xmlns:a16="http://schemas.microsoft.com/office/drawing/2014/main" id="{207AA312-1A7D-3BE8-96A8-261B820C64E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547540" y="2518776"/>
            <a:ext cx="2961288" cy="1820448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8986E8CA-9302-E2CD-09E3-63BED906AA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562603" y="4358086"/>
            <a:ext cx="2961288" cy="1820448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23A2969-F849-7736-EB91-873882D1962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43604" y="2576346"/>
            <a:ext cx="3166245" cy="3528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Nemo </a:t>
            </a:r>
            <a:r>
              <a:rPr lang="en-US" dirty="0" err="1"/>
              <a:t>volquit</a:t>
            </a:r>
            <a:r>
              <a:rPr lang="en-US" dirty="0"/>
              <a:t> </a:t>
            </a:r>
            <a:r>
              <a:rPr lang="en-US" dirty="0" err="1"/>
              <a:t>volupsu</a:t>
            </a:r>
            <a:r>
              <a:rPr lang="en-US" dirty="0"/>
              <a:t> </a:t>
            </a:r>
            <a:r>
              <a:rPr lang="en-US" dirty="0" err="1"/>
              <a:t>isn</a:t>
            </a:r>
            <a:r>
              <a:rPr lang="en-US" dirty="0"/>
              <a:t> </a:t>
            </a:r>
            <a:r>
              <a:rPr lang="en-US" dirty="0" err="1"/>
              <a:t>oufg</a:t>
            </a:r>
            <a:r>
              <a:rPr lang="en-US" dirty="0"/>
              <a:t> fit </a:t>
            </a:r>
            <a:r>
              <a:rPr lang="en-US" dirty="0" err="1"/>
              <a:t>andoud</a:t>
            </a:r>
            <a:r>
              <a:rPr lang="en-US" dirty="0"/>
              <a:t> </a:t>
            </a:r>
            <a:r>
              <a:rPr lang="en-US" dirty="0" err="1"/>
              <a:t>porocure</a:t>
            </a:r>
            <a:r>
              <a:rPr lang="en-US" dirty="0"/>
              <a:t> him </a:t>
            </a:r>
            <a:r>
              <a:rPr lang="en-US" dirty="0" err="1"/>
              <a:t>soun</a:t>
            </a:r>
            <a:r>
              <a:rPr lang="en-US" dirty="0"/>
              <a:t>. </a:t>
            </a:r>
            <a:r>
              <a:rPr lang="en-US" dirty="0" err="1"/>
              <a:t>Dkgh</a:t>
            </a:r>
            <a:r>
              <a:rPr lang="en-US" dirty="0"/>
              <a:t> </a:t>
            </a:r>
            <a:r>
              <a:rPr lang="en-US" dirty="0" err="1"/>
              <a:t>oan</a:t>
            </a:r>
            <a:r>
              <a:rPr lang="en-US" dirty="0"/>
              <a:t> </a:t>
            </a:r>
            <a:r>
              <a:rPr lang="en-US" dirty="0" err="1"/>
              <a:t>simuipu</a:t>
            </a:r>
            <a:r>
              <a:rPr lang="en-US" dirty="0"/>
              <a:t> </a:t>
            </a:r>
            <a:r>
              <a:rPr lang="en-US" dirty="0" err="1"/>
              <a:t>blanour</a:t>
            </a:r>
            <a:r>
              <a:rPr lang="en-US" dirty="0"/>
              <a:t> </a:t>
            </a:r>
            <a:r>
              <a:rPr lang="en-US" dirty="0" err="1"/>
              <a:t>kno</a:t>
            </a:r>
            <a:r>
              <a:rPr lang="en-US" dirty="0"/>
              <a:t> animi </a:t>
            </a:r>
            <a:r>
              <a:rPr lang="en-US" dirty="0" err="1"/>
              <a:t>kekjfo</a:t>
            </a:r>
            <a:r>
              <a:rPr lang="en-US" dirty="0"/>
              <a:t> </a:t>
            </a:r>
            <a:r>
              <a:rPr lang="en-US" dirty="0" err="1"/>
              <a:t>jkoakdek</a:t>
            </a:r>
            <a:r>
              <a:rPr lang="en-US" dirty="0"/>
              <a:t> </a:t>
            </a:r>
            <a:r>
              <a:rPr lang="en-US" dirty="0" err="1"/>
              <a:t>kjoe</a:t>
            </a:r>
            <a:r>
              <a:rPr lang="en-US" dirty="0"/>
              <a:t> </a:t>
            </a:r>
            <a:r>
              <a:rPr lang="en-US" dirty="0" err="1"/>
              <a:t>sojke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Theko</a:t>
            </a:r>
            <a:r>
              <a:rPr lang="en-US" dirty="0"/>
              <a:t> </a:t>
            </a:r>
            <a:r>
              <a:rPr lang="en-US" dirty="0" err="1"/>
              <a:t>skdkslk</a:t>
            </a:r>
            <a:r>
              <a:rPr lang="en-US" dirty="0"/>
              <a:t> </a:t>
            </a:r>
            <a:r>
              <a:rPr lang="en-US" dirty="0" err="1"/>
              <a:t>kjfudis</a:t>
            </a:r>
            <a:r>
              <a:rPr lang="en-US" dirty="0"/>
              <a:t> </a:t>
            </a:r>
            <a:r>
              <a:rPr lang="en-US" dirty="0" err="1"/>
              <a:t>kjie</a:t>
            </a:r>
            <a:r>
              <a:rPr lang="en-US" dirty="0"/>
              <a:t> </a:t>
            </a:r>
            <a:r>
              <a:rPr lang="en-US" dirty="0" err="1"/>
              <a:t>shi</a:t>
            </a:r>
            <a:r>
              <a:rPr lang="en-US" dirty="0"/>
              <a:t> </a:t>
            </a:r>
            <a:r>
              <a:rPr lang="en-US" dirty="0" err="1"/>
              <a:t>jkoeuc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. 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212D7250-816E-1ED4-574D-CB171129E7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3604" y="679467"/>
            <a:ext cx="3166245" cy="165429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2200" b="0" i="0" spc="0">
                <a:solidFill>
                  <a:schemeClr val="accent2"/>
                </a:solidFill>
                <a:latin typeface="Rockwell" panose="02060603020205020403" pitchFamily="18" charset="77"/>
                <a:ea typeface="Roboto Slab Medium" pitchFamily="2" charset="0"/>
              </a:defRPr>
            </a:lvl1pPr>
          </a:lstStyle>
          <a:p>
            <a:pPr lvl="0"/>
            <a:r>
              <a:rPr lang="en-US" dirty="0"/>
              <a:t>Introductory paragraphs or secondary headlines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4DF6B5-E388-6F3B-B000-8ABD9A76E3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3392" y="6180719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43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Photo - Ligh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02563222-E1AD-B4D8-A4DE-483F06C762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48855" y="694505"/>
            <a:ext cx="6243145" cy="5191288"/>
          </a:xfrm>
          <a:prstGeom prst="rect">
            <a:avLst/>
          </a:prstGeom>
          <a:noFill/>
        </p:spPr>
        <p:txBody>
          <a:bodyPr anchor="ctr"/>
          <a:lstStyle>
            <a:lvl1pPr algn="ctr" fontAlgn="ctr">
              <a:spcBef>
                <a:spcPts val="0"/>
              </a:spcBef>
              <a:defRPr sz="1400" b="0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 PLACE PICTURE HERE &gt;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8BEC1EA-21DB-D888-1967-E529CE792E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2" y="694505"/>
            <a:ext cx="4280063" cy="13819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Rockwell" panose="02060603020205020403" pitchFamily="18" charset="77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Headline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165414A-2885-CB4E-3359-8AD2C6F5E81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8202" y="2792077"/>
            <a:ext cx="4280063" cy="3528431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50000"/>
              </a:lnSpc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#1</a:t>
            </a:r>
          </a:p>
          <a:p>
            <a:pPr lvl="0"/>
            <a:r>
              <a:rPr lang="en-US" dirty="0"/>
              <a:t>Bullet Point #2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60A457-E093-35F7-B3C6-8B55B3A0D3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3392" y="6180719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88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+ Text on da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EB76F-05D7-B14E-A068-625F7C854D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12046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2194560" anchor="ctr"/>
          <a:lstStyle>
            <a:lvl1pPr marL="0" indent="0" algn="l">
              <a:buFontTx/>
              <a:buNone/>
              <a:defRPr/>
            </a:lvl1pPr>
          </a:lstStyle>
          <a:p>
            <a:r>
              <a:rPr lang="en-US" dirty="0"/>
              <a:t>Insert Full Page Image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BD2AEA-CAB1-9B46-BEB5-F2C7D995C3FD}"/>
              </a:ext>
            </a:extLst>
          </p:cNvPr>
          <p:cNvSpPr/>
          <p:nvPr userDrawn="1"/>
        </p:nvSpPr>
        <p:spPr>
          <a:xfrm>
            <a:off x="8312046" y="0"/>
            <a:ext cx="3879954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0ACB72-8DD5-AC3F-D967-0856736DEE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96338" y="1216025"/>
            <a:ext cx="2974975" cy="442595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chemeClr val="accent3"/>
                </a:solidFill>
                <a:latin typeface="Rockwell" panose="02060603020205020403" pitchFamily="18" charset="77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Bold text moment goes here, do not change the text size.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05D984-917C-A3EF-6081-F19BFC0341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2850" y="6136090"/>
            <a:ext cx="575799" cy="57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5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042A7-08C3-0946-B746-3F73D022E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771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 cap="all" spc="3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footer goes here ///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C622E-CCDF-3442-A97E-8EB0A84D1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1941" y="6356350"/>
            <a:ext cx="477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21C85E6-15FC-384D-B3AC-312A2FF87D6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589763C1-3156-564D-9D15-E39EB470D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6925"/>
            <a:ext cx="10359887" cy="10287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07BBCB-86DA-EF8D-585A-E9E249ABAED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1435431" y="6126414"/>
            <a:ext cx="575799" cy="57579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F7920C-A1DF-6226-0840-C38624A08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2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98" r:id="rId2"/>
    <p:sldLayoutId id="2147484076" r:id="rId3"/>
    <p:sldLayoutId id="2147484116" r:id="rId4"/>
    <p:sldLayoutId id="2147484104" r:id="rId5"/>
    <p:sldLayoutId id="2147484100" r:id="rId6"/>
    <p:sldLayoutId id="2147484114" r:id="rId7"/>
    <p:sldLayoutId id="2147484108" r:id="rId8"/>
    <p:sldLayoutId id="2147484115" r:id="rId9"/>
    <p:sldLayoutId id="2147484067" r:id="rId10"/>
    <p:sldLayoutId id="2147484112" r:id="rId11"/>
    <p:sldLayoutId id="2147484031" r:id="rId12"/>
    <p:sldLayoutId id="2147484113" r:id="rId13"/>
    <p:sldLayoutId id="2147484103" r:id="rId14"/>
    <p:sldLayoutId id="2147484118" r:id="rId15"/>
    <p:sldLayoutId id="2147484121" r:id="rId16"/>
    <p:sldLayoutId id="2147484124" r:id="rId17"/>
    <p:sldLayoutId id="2147484066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 baseline="0">
          <a:solidFill>
            <a:schemeClr val="tx2"/>
          </a:solidFill>
          <a:latin typeface="Rockwell" panose="02060603020205020403" pitchFamily="18" charset="77"/>
          <a:ea typeface="Roboto Slab" pitchFamily="2" charset="0"/>
          <a:cs typeface="+mj-cs"/>
        </a:defRPr>
      </a:lvl1pPr>
    </p:titleStyle>
    <p:bodyStyle>
      <a:lvl1pPr marL="11113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tabLst/>
        <a:defRPr sz="2200" b="0" i="0" kern="1200">
          <a:solidFill>
            <a:schemeClr val="tx2"/>
          </a:solidFill>
          <a:latin typeface="Rockwell" panose="02060603020205020403" pitchFamily="18" charset="77"/>
          <a:ea typeface="Roboto Slab" pitchFamily="2" charset="0"/>
          <a:cs typeface="+mn-cs"/>
        </a:defRPr>
      </a:lvl1pPr>
      <a:lvl2pPr marL="11113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tabLst/>
        <a:defRPr sz="2000" b="0" i="0" kern="1200">
          <a:solidFill>
            <a:schemeClr val="tx2"/>
          </a:solidFill>
          <a:latin typeface="Rockwell" panose="02060603020205020403" pitchFamily="18" charset="77"/>
          <a:ea typeface="Roboto Slab" pitchFamily="2" charset="0"/>
          <a:cs typeface="+mn-cs"/>
        </a:defRPr>
      </a:lvl2pPr>
      <a:lvl3pPr marL="11113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tabLst/>
        <a:defRPr sz="1800" b="0" i="0" kern="1200">
          <a:solidFill>
            <a:schemeClr val="accent4"/>
          </a:solidFill>
          <a:latin typeface="Rockwell" panose="02060603020205020403" pitchFamily="18" charset="77"/>
          <a:ea typeface="Roboto Slab Light" pitchFamily="2" charset="0"/>
          <a:cs typeface="+mn-cs"/>
        </a:defRPr>
      </a:lvl3pPr>
      <a:lvl4pPr marL="11113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tabLst/>
        <a:defRPr sz="1600" b="0" i="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113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200" b="0" i="0" kern="1200" spc="3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1113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tabLst/>
        <a:defRPr sz="1200" b="0" i="0" kern="1200">
          <a:solidFill>
            <a:schemeClr val="accent4"/>
          </a:solidFill>
          <a:latin typeface="Montserrat" pitchFamily="2" charset="77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">
          <p15:clr>
            <a:srgbClr val="F26B43"/>
          </p15:clr>
        </p15:guide>
        <p15:guide id="2" pos="240">
          <p15:clr>
            <a:srgbClr val="F26B43"/>
          </p15:clr>
        </p15:guide>
        <p15:guide id="3" orient="horz" pos="3888">
          <p15:clr>
            <a:srgbClr val="F26B43"/>
          </p15:clr>
        </p15:guide>
        <p15:guide id="4" pos="7440">
          <p15:clr>
            <a:srgbClr val="F26B43"/>
          </p15:clr>
        </p15:guide>
        <p15:guide id="5" orient="horz" pos="864">
          <p15:clr>
            <a:srgbClr val="F26B43"/>
          </p15:clr>
        </p15:guide>
        <p15:guide id="6" orient="horz" pos="1272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3289FC-0A40-A86B-425A-FE8355B2D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9C566-AE15-8EF0-4637-47D19A08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8B750-8DD2-DB7C-B2BE-032D99C88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E075DA-C1C1-F44C-91A3-4AF01EB23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01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9" r:id="rId2"/>
    <p:sldLayoutId id="2147484120" r:id="rId3"/>
    <p:sldLayoutId id="2147484122" r:id="rId4"/>
    <p:sldLayoutId id="2147484123" r:id="rId5"/>
    <p:sldLayoutId id="21474840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Rockwell" panose="02060603020205020403" pitchFamily="18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Rockwell" panose="02060603020205020403" pitchFamily="18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2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Rockwell" panose="02060603020205020403" pitchFamily="18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ckwell" panose="02060603020205020403" pitchFamily="18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20000"/>
        <a:buFont typeface="Arial" panose="020B0604020202020204" pitchFamily="34" charset="0"/>
        <a:buChar char="•"/>
        <a:defRPr sz="16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20000"/>
        <a:buFont typeface="Arial" panose="020B0604020202020204" pitchFamily="34" charset="0"/>
        <a:buChar char="•"/>
        <a:defRPr sz="1200" kern="1200" spc="300" baseline="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rbfhp.com/strategic-pla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96BE95D-10B2-5E92-DDA2-A9F6E9A013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52603" y="5768651"/>
            <a:ext cx="5902036" cy="75189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We’ll get started shortly</a:t>
            </a:r>
          </a:p>
          <a:p>
            <a:r>
              <a:rPr lang="en-US" dirty="0"/>
              <a:t>Questions? pvanvalkenburg@americanrivers.org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FE5BA6CF-E922-BA5E-74E6-36173315AB3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20162" b="2016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3" name="Title 32">
            <a:extLst>
              <a:ext uri="{FF2B5EF4-FFF2-40B4-BE49-F238E27FC236}">
                <a16:creationId xmlns:a16="http://schemas.microsoft.com/office/drawing/2014/main" id="{6BEA1D23-F40D-9DCB-ED44-0D183DD7B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603" y="4599370"/>
            <a:ext cx="5902036" cy="1028700"/>
          </a:xfrm>
        </p:spPr>
        <p:txBody>
          <a:bodyPr>
            <a:noAutofit/>
          </a:bodyPr>
          <a:lstStyle/>
          <a:p>
            <a:r>
              <a:rPr lang="en-US" sz="4400" dirty="0"/>
              <a:t>ORBFHP FY27 RFP</a:t>
            </a:r>
            <a:br>
              <a:rPr lang="en-US" sz="4400" dirty="0"/>
            </a:br>
            <a:r>
              <a:rPr lang="en-US" sz="4400" dirty="0"/>
              <a:t>Informational Meeting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52C2CF-F1D6-BFEF-3B98-F08DB8E5F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D0A3ED-FCF7-6E84-22C7-C4118FCAF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35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DFA83-B674-125A-0D42-F916E12FF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AF7FC20F-AB64-C72C-2021-6DEF4AE7A6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2612" y="1784515"/>
            <a:ext cx="4193188" cy="233028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Welcome</a:t>
            </a:r>
          </a:p>
          <a:p>
            <a:pPr marL="457200" indent="-457200">
              <a:buAutoNum type="arabicPeriod"/>
            </a:pPr>
            <a:r>
              <a:rPr lang="en-US" sz="2800" dirty="0"/>
              <a:t>Program overview</a:t>
            </a:r>
          </a:p>
          <a:p>
            <a:pPr marL="457200" indent="-457200">
              <a:buAutoNum type="arabicPeriod"/>
            </a:pPr>
            <a:r>
              <a:rPr lang="en-US" sz="2800" dirty="0"/>
              <a:t>Eligibility</a:t>
            </a:r>
          </a:p>
          <a:p>
            <a:pPr marL="457200" indent="-457200">
              <a:buAutoNum type="arabicPeriod"/>
            </a:pPr>
            <a:r>
              <a:rPr lang="en-US" sz="2800" dirty="0"/>
              <a:t>Evaluation criteria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7FB2BFAD-E609-AEFC-0979-C1D89CA1D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378385"/>
            <a:ext cx="8534399" cy="10287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A9C0E1-E1A9-7AA1-D93C-C24EA9F69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AA14ED-3D67-624F-2ADD-40608CDE8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24E22FD0-2E9D-5B1D-B717-2B0C60FC3AFB}"/>
              </a:ext>
            </a:extLst>
          </p:cNvPr>
          <p:cNvSpPr txBox="1">
            <a:spLocks/>
          </p:cNvSpPr>
          <p:nvPr/>
        </p:nvSpPr>
        <p:spPr>
          <a:xfrm>
            <a:off x="4760312" y="1784514"/>
            <a:ext cx="6555388" cy="3507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5"/>
            </a:pPr>
            <a:r>
              <a:rPr lang="en-US" sz="2800" dirty="0"/>
              <a:t>Lisa Hollingsworth-Segedy | </a:t>
            </a:r>
            <a:r>
              <a:rPr lang="en-US" dirty="0"/>
              <a:t>American Rivers, Director of River Restoration</a:t>
            </a:r>
            <a:endParaRPr lang="en-US" sz="2800" dirty="0"/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Jerry Sweeten | </a:t>
            </a:r>
            <a:r>
              <a:rPr lang="en-US" dirty="0"/>
              <a:t>Ecosystem Connections Institute, Senior Ecologist</a:t>
            </a:r>
            <a:endParaRPr lang="en-US" sz="2800" dirty="0"/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Kevin Haupt | </a:t>
            </a:r>
            <a:r>
              <a:rPr lang="en-US" dirty="0"/>
              <a:t>USFWS, Lead Fisheries Biologist and Principal Investigato</a:t>
            </a:r>
            <a:endParaRPr lang="en-US" sz="2800" dirty="0"/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Q&amp;A </a:t>
            </a:r>
          </a:p>
        </p:txBody>
      </p:sp>
    </p:spTree>
    <p:extLst>
      <p:ext uri="{BB962C8B-B14F-4D97-AF65-F5344CB8AC3E}">
        <p14:creationId xmlns:p14="http://schemas.microsoft.com/office/powerpoint/2010/main" val="3513406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76B66-409C-D609-5D31-BF7AF5639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3CB42403-72C5-71CE-1D7D-A632ABE0CA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2612" y="1566776"/>
            <a:ext cx="10438411" cy="254928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Are collaborative, science-based - especially in mapped priority areas - that protect, restore, reconnect, or enhance fish and mussel habitat in the Ohio River Basin while delivering durable, measurable benefits for aquatic resources and the public.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2E14D40A-44FC-E855-0FC9-7F0349BCF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378385"/>
            <a:ext cx="8534399" cy="1028700"/>
          </a:xfrm>
        </p:spPr>
        <p:txBody>
          <a:bodyPr/>
          <a:lstStyle/>
          <a:p>
            <a:r>
              <a:rPr lang="en-US" dirty="0"/>
              <a:t>Ohio River Basin Fish Habitat Partnership FY27 RFP is looking for projects that…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E78E36-2C48-59EA-50A4-E51BFE163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7BC1D0-71A6-AE0C-1AC8-409E2C801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16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96F2-7273-63ED-0692-4FC2FDC09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E12B43FD-64CA-FC30-8214-4085CD97CD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2612" y="1171785"/>
            <a:ext cx="11002697" cy="515408"/>
          </a:xfrm>
        </p:spPr>
        <p:txBody>
          <a:bodyPr>
            <a:normAutofit/>
          </a:bodyPr>
          <a:lstStyle/>
          <a:p>
            <a:r>
              <a:rPr lang="en-US" sz="2800" dirty="0"/>
              <a:t>The National Fish Habitat Partnership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3BA98678-2E59-B612-765B-04DB5157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Program goals &amp; funding overview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9E52AB-1DBE-F926-B331-A55D59773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9AA181-E22C-1AD1-9FF3-D3468DF8D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7483AC-198B-0C99-0D08-130A7E14B3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181" b="11342"/>
          <a:stretch>
            <a:fillRect/>
          </a:stretch>
        </p:blipFill>
        <p:spPr>
          <a:xfrm>
            <a:off x="0" y="2024742"/>
            <a:ext cx="12192000" cy="483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30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E491E-B6DE-8BC1-1924-CF6DC8E63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BDFAC8FE-35A3-6C1C-9569-FC59318D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Program goals &amp; funding overview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5D9A47-9D9D-150F-F260-416C5D5ED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0EF69A-9ED8-C26F-BC9B-1E7782024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EEF920E9-17BF-E1CE-70C2-33EEC706B250}"/>
              </a:ext>
            </a:extLst>
          </p:cNvPr>
          <p:cNvSpPr txBox="1">
            <a:spLocks/>
          </p:cNvSpPr>
          <p:nvPr/>
        </p:nvSpPr>
        <p:spPr>
          <a:xfrm>
            <a:off x="302612" y="1188391"/>
            <a:ext cx="11252079" cy="28370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50000"/>
              </a:lnSpc>
              <a:buFontTx/>
              <a:buAutoNum type="arabicPeriod"/>
            </a:pPr>
            <a:r>
              <a:rPr lang="en-US" sz="2400" dirty="0"/>
              <a:t>The National Fish Habitat Partnership (NFHP) receives funding</a:t>
            </a:r>
          </a:p>
          <a:p>
            <a:pPr marL="457200" indent="-457200">
              <a:lnSpc>
                <a:spcPct val="250000"/>
              </a:lnSpc>
              <a:buFontTx/>
              <a:buAutoNum type="arabicPeriod"/>
            </a:pPr>
            <a:r>
              <a:rPr lang="en-US" sz="2400" dirty="0"/>
              <a:t>Through the ACE Act (America’s Conservation Enhancement Act of 2020)</a:t>
            </a:r>
          </a:p>
          <a:p>
            <a:pPr marL="457200" indent="-457200">
              <a:lnSpc>
                <a:spcPct val="250000"/>
              </a:lnSpc>
              <a:buFontTx/>
              <a:buAutoNum type="arabicPeriod"/>
            </a:pPr>
            <a:r>
              <a:rPr lang="en-US" sz="2400" dirty="0"/>
              <a:t>Which codified NFHP into federal law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F75F4D8-2AB9-8EF6-329A-78E4A6565A52}"/>
              </a:ext>
            </a:extLst>
          </p:cNvPr>
          <p:cNvSpPr/>
          <p:nvPr/>
        </p:nvSpPr>
        <p:spPr>
          <a:xfrm>
            <a:off x="4368288" y="2133924"/>
            <a:ext cx="403046" cy="450494"/>
          </a:xfrm>
          <a:prstGeom prst="downArrow">
            <a:avLst/>
          </a:prstGeom>
          <a:solidFill>
            <a:srgbClr val="00566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DE78970-8A77-DB3B-56B2-143CBBA16EF9}"/>
              </a:ext>
            </a:extLst>
          </p:cNvPr>
          <p:cNvSpPr/>
          <p:nvPr/>
        </p:nvSpPr>
        <p:spPr>
          <a:xfrm>
            <a:off x="4368288" y="3079693"/>
            <a:ext cx="403046" cy="450494"/>
          </a:xfrm>
          <a:prstGeom prst="downArrow">
            <a:avLst/>
          </a:prstGeom>
          <a:solidFill>
            <a:srgbClr val="00566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27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3A248-D7E5-C8CF-F76A-023730BD5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C8E0DD28-3F26-1BC7-DF57-2DC24D2E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Program goals &amp; funding overview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F96F5D-BA25-5A8E-BC2A-051346A12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3EA135-AAB1-1861-D723-0C61D8280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1C3A0BC6-1902-A12B-2D41-DCD11C64BFE9}"/>
              </a:ext>
            </a:extLst>
          </p:cNvPr>
          <p:cNvSpPr txBox="1">
            <a:spLocks/>
          </p:cNvSpPr>
          <p:nvPr/>
        </p:nvSpPr>
        <p:spPr>
          <a:xfrm>
            <a:off x="302612" y="1085942"/>
            <a:ext cx="11812093" cy="3247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Aft>
                <a:spcPts val="4200"/>
              </a:spcAft>
              <a:buFontTx/>
              <a:buAutoNum type="arabicPeriod"/>
            </a:pPr>
            <a:r>
              <a:rPr lang="en-US" sz="2400" dirty="0"/>
              <a:t>The ACE Act authorizes the program</a:t>
            </a:r>
          </a:p>
          <a:p>
            <a:pPr marL="457200" indent="-457200">
              <a:lnSpc>
                <a:spcPct val="100000"/>
              </a:lnSpc>
              <a:spcAft>
                <a:spcPts val="4200"/>
              </a:spcAft>
              <a:buFontTx/>
              <a:buAutoNum type="arabicPeriod"/>
            </a:pPr>
            <a:r>
              <a:rPr lang="en-US" sz="2400" dirty="0"/>
              <a:t>Congress must still provide funding through annual appropriations process (administered by USFWS)</a:t>
            </a:r>
          </a:p>
          <a:p>
            <a:pPr marL="457200" indent="-457200">
              <a:lnSpc>
                <a:spcPct val="100000"/>
              </a:lnSpc>
              <a:spcAft>
                <a:spcPts val="4200"/>
              </a:spcAft>
              <a:buFontTx/>
              <a:buAutoNum type="arabicPeriod"/>
            </a:pPr>
            <a:r>
              <a:rPr lang="en-US" sz="2400" dirty="0"/>
              <a:t>Regional fish habitat partnerships (like ORBFHP) identify, prioritize, and recommend projects for consideration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000A4788-AB3A-3A1C-40F8-29D49AA1A4EC}"/>
              </a:ext>
            </a:extLst>
          </p:cNvPr>
          <p:cNvSpPr/>
          <p:nvPr/>
        </p:nvSpPr>
        <p:spPr>
          <a:xfrm>
            <a:off x="4368288" y="1683430"/>
            <a:ext cx="403046" cy="450494"/>
          </a:xfrm>
          <a:prstGeom prst="downArrow">
            <a:avLst/>
          </a:prstGeom>
          <a:solidFill>
            <a:srgbClr val="00566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DFFDC592-ED5F-C4AE-53A1-41E5D62ACE31}"/>
              </a:ext>
            </a:extLst>
          </p:cNvPr>
          <p:cNvSpPr/>
          <p:nvPr/>
        </p:nvSpPr>
        <p:spPr>
          <a:xfrm>
            <a:off x="4368288" y="3045804"/>
            <a:ext cx="403046" cy="450494"/>
          </a:xfrm>
          <a:prstGeom prst="downArrow">
            <a:avLst/>
          </a:prstGeom>
          <a:solidFill>
            <a:srgbClr val="00566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9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4F7F8-220C-F979-265B-C4C3BC986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7FFD1B17-16E7-478F-37F5-89147508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Match requirements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0C7B95-58C8-8368-C8BB-0FC8363B2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4E0C7B-6F46-13B6-A913-6A81FC0E9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8B135C91-B317-A03D-DE55-4ED57435731C}"/>
              </a:ext>
            </a:extLst>
          </p:cNvPr>
          <p:cNvSpPr txBox="1">
            <a:spLocks/>
          </p:cNvSpPr>
          <p:nvPr/>
        </p:nvSpPr>
        <p:spPr>
          <a:xfrm>
            <a:off x="302612" y="1085942"/>
            <a:ext cx="11812093" cy="3247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A 1:1 non-federal match is required.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A 3:1 non-federal match is encouraged.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Match may include allowable cash and documented in-kind contributions.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Federal funds may be identified as leveraged funding but cannot satisfy the required non-federal match.</a:t>
            </a:r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NFHP funding cannot be used as match for another federal award.</a:t>
            </a:r>
          </a:p>
        </p:txBody>
      </p:sp>
    </p:spTree>
    <p:extLst>
      <p:ext uri="{BB962C8B-B14F-4D97-AF65-F5344CB8AC3E}">
        <p14:creationId xmlns:p14="http://schemas.microsoft.com/office/powerpoint/2010/main" val="144629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46D95-75A8-0EA5-5E46-081991D66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3BA945DB-521F-06DF-5B7D-F60CD6413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Other Info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DF8279-B516-F400-90F3-D6800C7A6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98BD0D-CDC8-EF3C-3B02-BFFD8E077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BAF5B0-BA2F-E92D-833E-1FB235D920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114" y="1084910"/>
            <a:ext cx="9061771" cy="324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65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015C6-9051-FE82-EDB0-5E939AEC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4F421FCE-E482-9301-1D20-A86018E8B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Required Materials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4F5BE-3656-64C8-7A86-529366FB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40E2D4-E287-D8B5-4DB3-466588128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8E14EF16-FF9C-0049-3AB3-B16319F1466E}"/>
              </a:ext>
            </a:extLst>
          </p:cNvPr>
          <p:cNvSpPr txBox="1">
            <a:spLocks/>
          </p:cNvSpPr>
          <p:nvPr/>
        </p:nvSpPr>
        <p:spPr>
          <a:xfrm>
            <a:off x="302612" y="1085942"/>
            <a:ext cx="11812093" cy="3247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The completed FY27 RFP/application document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Project location map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Itemized project budget (completing Section 6 is acceptable. If you have additional itemized information, attach it)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Documentation supporting cash or in-kind match commitments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Relevant plans, designs, permits, photographs, or technical materials, if available </a:t>
            </a:r>
          </a:p>
        </p:txBody>
      </p:sp>
    </p:spTree>
    <p:extLst>
      <p:ext uri="{BB962C8B-B14F-4D97-AF65-F5344CB8AC3E}">
        <p14:creationId xmlns:p14="http://schemas.microsoft.com/office/powerpoint/2010/main" val="44122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8834F-460A-E5C3-A872-F8B95ED43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FAC65FEA-27A8-C09F-E48F-B72BE9093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8757" y="3167203"/>
            <a:ext cx="1510098" cy="40304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600" dirty="0"/>
              <a:t>Register under “TIMELINE”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CD48A6-3BA3-6665-ADB0-262315354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218304-735F-9BBE-43AF-1CE197D18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AC3EDE-A76C-8853-EA97-54EAA742F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612" y="1028700"/>
            <a:ext cx="8736589" cy="5573981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136D19D2-F9A3-DD89-D85C-5934D4FFD8DD}"/>
              </a:ext>
            </a:extLst>
          </p:cNvPr>
          <p:cNvSpPr/>
          <p:nvPr/>
        </p:nvSpPr>
        <p:spPr>
          <a:xfrm rot="5400000">
            <a:off x="8438823" y="1852719"/>
            <a:ext cx="403046" cy="1413707"/>
          </a:xfrm>
          <a:prstGeom prst="downArrow">
            <a:avLst/>
          </a:prstGeom>
          <a:solidFill>
            <a:srgbClr val="00566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34FDDB-C6A4-6E89-A6DF-B85293E5CC0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947" r="21763"/>
          <a:stretch>
            <a:fillRect/>
          </a:stretch>
        </p:blipFill>
        <p:spPr>
          <a:xfrm>
            <a:off x="9347200" y="1973377"/>
            <a:ext cx="1173213" cy="1172390"/>
          </a:xfrm>
          <a:prstGeom prst="rect">
            <a:avLst/>
          </a:prstGeom>
        </p:spPr>
      </p:pic>
      <p:sp>
        <p:nvSpPr>
          <p:cNvPr id="11" name="Title 32">
            <a:extLst>
              <a:ext uri="{FF2B5EF4-FFF2-40B4-BE49-F238E27FC236}">
                <a16:creationId xmlns:a16="http://schemas.microsoft.com/office/drawing/2014/main" id="{A38A599D-0273-7FB8-BB5B-4C2765DFC737}"/>
              </a:ext>
            </a:extLst>
          </p:cNvPr>
          <p:cNvSpPr txBox="1">
            <a:spLocks/>
          </p:cNvSpPr>
          <p:nvPr/>
        </p:nvSpPr>
        <p:spPr>
          <a:xfrm>
            <a:off x="302612" y="-79845"/>
            <a:ext cx="8534399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 baseline="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j-cs"/>
              </a:defRPr>
            </a:lvl1pPr>
          </a:lstStyle>
          <a:p>
            <a:r>
              <a:rPr lang="en-US" dirty="0"/>
              <a:t>Application Process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8FD6A15-D754-7231-EE54-E8863B35DD84}"/>
              </a:ext>
            </a:extLst>
          </p:cNvPr>
          <p:cNvSpPr/>
          <p:nvPr/>
        </p:nvSpPr>
        <p:spPr>
          <a:xfrm>
            <a:off x="2173184" y="5130141"/>
            <a:ext cx="6866017" cy="846896"/>
          </a:xfrm>
          <a:prstGeom prst="ellipse">
            <a:avLst/>
          </a:prstGeom>
          <a:noFill/>
          <a:ln w="57150">
            <a:solidFill>
              <a:srgbClr val="0056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74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68D1-626F-E161-9E87-E722D63A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BB40BBDF-5EA3-C95C-B4B0-8B7AE7EF7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Who Can Apply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FD8135-DF23-20A4-5006-2C50EE767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BEB1B6-46EA-3A1C-2E71-907B0E7FD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0560DAE5-5DB2-7CC5-0989-B3D8BA1FBA50}"/>
              </a:ext>
            </a:extLst>
          </p:cNvPr>
          <p:cNvSpPr txBox="1">
            <a:spLocks/>
          </p:cNvSpPr>
          <p:nvPr/>
        </p:nvSpPr>
        <p:spPr>
          <a:xfrm>
            <a:off x="302612" y="1085942"/>
            <a:ext cx="11812093" cy="3247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Nonprofit and watershed organizations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Tribal governments and organizations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State and local government agencies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Universities and research institutions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Conservation districts and similar public entities </a:t>
            </a:r>
          </a:p>
          <a:p>
            <a:pPr marL="457200" lvl="0" indent="-457200" fontAlgn="base">
              <a:spcAft>
                <a:spcPts val="1000"/>
              </a:spcAft>
              <a:buFont typeface="+mj-lt"/>
              <a:buAutoNum type="arabicPeriod"/>
            </a:pPr>
            <a:r>
              <a:rPr lang="en-US" sz="2400" dirty="0"/>
              <a:t>Other organizations working with landowners and conservation partners </a:t>
            </a:r>
          </a:p>
        </p:txBody>
      </p:sp>
    </p:spTree>
    <p:extLst>
      <p:ext uri="{BB962C8B-B14F-4D97-AF65-F5344CB8AC3E}">
        <p14:creationId xmlns:p14="http://schemas.microsoft.com/office/powerpoint/2010/main" val="1491317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FA806-3B27-D1FE-B0CC-9D2152699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EDE5DBE3-E329-A3AA-D188-52046B2625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2612" y="1784515"/>
            <a:ext cx="4193188" cy="233028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Welcome</a:t>
            </a:r>
          </a:p>
          <a:p>
            <a:pPr marL="457200" indent="-457200">
              <a:buAutoNum type="arabicPeriod"/>
            </a:pPr>
            <a:r>
              <a:rPr lang="en-US" sz="2800" dirty="0"/>
              <a:t>Program overview</a:t>
            </a:r>
          </a:p>
          <a:p>
            <a:pPr marL="457200" indent="-457200">
              <a:buAutoNum type="arabicPeriod"/>
            </a:pPr>
            <a:r>
              <a:rPr lang="en-US" sz="2800" dirty="0"/>
              <a:t>Eligibility</a:t>
            </a:r>
          </a:p>
          <a:p>
            <a:pPr marL="457200" indent="-457200">
              <a:buAutoNum type="arabicPeriod"/>
            </a:pPr>
            <a:r>
              <a:rPr lang="en-US" sz="2800" dirty="0"/>
              <a:t>Evaluation criteria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CB289309-AD9B-968F-096C-C6F50E1F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378385"/>
            <a:ext cx="8534399" cy="10287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877B9A-7DB5-14C1-2AE2-41B3A4350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E6E017-4862-1ED8-7A32-631EAFFCB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33280E67-D182-1743-2B0D-02A570E98F74}"/>
              </a:ext>
            </a:extLst>
          </p:cNvPr>
          <p:cNvSpPr txBox="1">
            <a:spLocks/>
          </p:cNvSpPr>
          <p:nvPr/>
        </p:nvSpPr>
        <p:spPr>
          <a:xfrm>
            <a:off x="4760312" y="1784514"/>
            <a:ext cx="6555388" cy="2330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5"/>
            </a:pPr>
            <a:r>
              <a:rPr lang="en-US" sz="2800" dirty="0"/>
              <a:t>Lisa Hollingsworth-Segedy</a:t>
            </a:r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Jerry Sweeten</a:t>
            </a:r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Kevin Haupt </a:t>
            </a:r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Q&amp;A 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DF664D48-8978-87E5-1837-A670CA42B04B}"/>
              </a:ext>
            </a:extLst>
          </p:cNvPr>
          <p:cNvSpPr/>
          <p:nvPr/>
        </p:nvSpPr>
        <p:spPr>
          <a:xfrm rot="5400000">
            <a:off x="2884723" y="2523574"/>
            <a:ext cx="403046" cy="1091907"/>
          </a:xfrm>
          <a:prstGeom prst="downArrow">
            <a:avLst/>
          </a:prstGeom>
          <a:solidFill>
            <a:srgbClr val="00566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7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9E195-B543-3952-C37B-225F722A7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C3CC7F2-E283-2F2D-F1AA-48A1DAA83CA1}"/>
              </a:ext>
            </a:extLst>
          </p:cNvPr>
          <p:cNvSpPr/>
          <p:nvPr/>
        </p:nvSpPr>
        <p:spPr>
          <a:xfrm>
            <a:off x="9764486" y="4599698"/>
            <a:ext cx="1545771" cy="1942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2E3A674-800C-53D4-057D-9C5A12255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0"/>
            <a:ext cx="8534399" cy="1028700"/>
          </a:xfrm>
        </p:spPr>
        <p:txBody>
          <a:bodyPr/>
          <a:lstStyle/>
          <a:p>
            <a:r>
              <a:rPr lang="en-US" dirty="0"/>
              <a:t>Funding Stages &amp; Activities we Support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156E3C-FD98-0BE0-875A-87330AFFFD5D}"/>
              </a:ext>
            </a:extLst>
          </p:cNvPr>
          <p:cNvSpPr/>
          <p:nvPr/>
        </p:nvSpPr>
        <p:spPr>
          <a:xfrm>
            <a:off x="1713725" y="1965752"/>
            <a:ext cx="2413000" cy="751893"/>
          </a:xfrm>
          <a:prstGeom prst="roundRect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Planning &amp; Assessment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88AB93-935C-8329-1572-D51697838C62}"/>
              </a:ext>
            </a:extLst>
          </p:cNvPr>
          <p:cNvSpPr/>
          <p:nvPr/>
        </p:nvSpPr>
        <p:spPr>
          <a:xfrm>
            <a:off x="4876025" y="1965753"/>
            <a:ext cx="2413000" cy="751893"/>
          </a:xfrm>
          <a:prstGeom prst="roundRect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Engineering &amp; Design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9A79C2E-7185-CB10-D402-88A7EE1C320A}"/>
              </a:ext>
            </a:extLst>
          </p:cNvPr>
          <p:cNvSpPr/>
          <p:nvPr/>
        </p:nvSpPr>
        <p:spPr>
          <a:xfrm>
            <a:off x="8038325" y="1965753"/>
            <a:ext cx="2413000" cy="751893"/>
          </a:xfrm>
          <a:prstGeom prst="roundRect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On-the-ground implementation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DE84B3-853E-BEC3-63C7-26B3D14B2FF5}"/>
              </a:ext>
            </a:extLst>
          </p:cNvPr>
          <p:cNvCxnSpPr>
            <a:stCxn id="2" idx="3"/>
          </p:cNvCxnSpPr>
          <p:nvPr/>
        </p:nvCxnSpPr>
        <p:spPr>
          <a:xfrm flipV="1">
            <a:off x="4126725" y="2341698"/>
            <a:ext cx="65193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6F2D5A-0192-515C-CE06-4924ED224E89}"/>
              </a:ext>
            </a:extLst>
          </p:cNvPr>
          <p:cNvCxnSpPr/>
          <p:nvPr/>
        </p:nvCxnSpPr>
        <p:spPr>
          <a:xfrm flipV="1">
            <a:off x="7289025" y="2341699"/>
            <a:ext cx="65193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352346FF-16B3-ADE3-C3BD-7C5A39C7E1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43921" y="1426486"/>
            <a:ext cx="9046703" cy="347204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Funding Stages we Support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AEC5F7D-6AA2-5C28-9459-9774E0D63DE0}"/>
              </a:ext>
            </a:extLst>
          </p:cNvPr>
          <p:cNvSpPr/>
          <p:nvPr/>
        </p:nvSpPr>
        <p:spPr>
          <a:xfrm>
            <a:off x="1543924" y="3813813"/>
            <a:ext cx="1862734" cy="543671"/>
          </a:xfrm>
          <a:prstGeom prst="roundRect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Restore Habitat</a:t>
            </a:r>
          </a:p>
        </p:txBody>
      </p:sp>
      <p:sp>
        <p:nvSpPr>
          <p:cNvPr id="22" name="Text Placeholder 33">
            <a:extLst>
              <a:ext uri="{FF2B5EF4-FFF2-40B4-BE49-F238E27FC236}">
                <a16:creationId xmlns:a16="http://schemas.microsoft.com/office/drawing/2014/main" id="{1972BDAE-C0DE-C479-3BA3-C5CC51085080}"/>
              </a:ext>
            </a:extLst>
          </p:cNvPr>
          <p:cNvSpPr txBox="1">
            <a:spLocks/>
          </p:cNvSpPr>
          <p:nvPr/>
        </p:nvSpPr>
        <p:spPr>
          <a:xfrm>
            <a:off x="1543922" y="3273711"/>
            <a:ext cx="9046700" cy="433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/>
              <a:t>Funding Activities we Support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61207CF-CA20-BF25-EB3E-E666668B2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873515"/>
              </p:ext>
            </p:extLst>
          </p:nvPr>
        </p:nvGraphicFramePr>
        <p:xfrm>
          <a:off x="1543924" y="4599698"/>
          <a:ext cx="9046700" cy="1645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33">
                  <a:extLst>
                    <a:ext uri="{9D8B030D-6E8A-4147-A177-3AD203B41FA5}">
                      <a16:colId xmlns:a16="http://schemas.microsoft.com/office/drawing/2014/main" val="356979859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3853454083"/>
                    </a:ext>
                  </a:extLst>
                </a:gridCol>
                <a:gridCol w="2432050">
                  <a:extLst>
                    <a:ext uri="{9D8B030D-6E8A-4147-A177-3AD203B41FA5}">
                      <a16:colId xmlns:a16="http://schemas.microsoft.com/office/drawing/2014/main" val="2992387564"/>
                    </a:ext>
                  </a:extLst>
                </a:gridCol>
                <a:gridCol w="1839417">
                  <a:extLst>
                    <a:ext uri="{9D8B030D-6E8A-4147-A177-3AD203B41FA5}">
                      <a16:colId xmlns:a16="http://schemas.microsoft.com/office/drawing/2014/main" val="984956561"/>
                    </a:ext>
                  </a:extLst>
                </a:gridCol>
              </a:tblGrid>
              <a:tr h="5408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rgbClr val="005668"/>
                          </a:solidFill>
                        </a:rPr>
                        <a:t>Habitat enhancement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rgbClr val="005668"/>
                          </a:solidFill>
                        </a:rPr>
                        <a:t>Barrier removal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>
                          <a:solidFill>
                            <a:srgbClr val="005668"/>
                          </a:solidFill>
                        </a:rPr>
                        <a:t>Riparian restoration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rgbClr val="005668"/>
                          </a:solidFill>
                        </a:rPr>
                        <a:t>Project monitoring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110017"/>
                  </a:ext>
                </a:extLst>
              </a:tr>
              <a:tr h="1066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rgbClr val="005668"/>
                          </a:solidFill>
                        </a:rPr>
                        <a:t>Stream and floodplain restoration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rgbClr val="005668"/>
                          </a:solidFill>
                        </a:rPr>
                        <a:t>Fish-passage improvements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rgbClr val="005668"/>
                          </a:solidFill>
                        </a:rPr>
                        <a:t>Water-quality improvements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0" dirty="0">
                          <a:solidFill>
                            <a:srgbClr val="005668"/>
                          </a:solidFill>
                        </a:rPr>
                        <a:t>Action-oriented assessments and data tools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282898"/>
                  </a:ext>
                </a:extLst>
              </a:tr>
            </a:tbl>
          </a:graphicData>
        </a:graphic>
      </p:graphicFrame>
      <p:sp>
        <p:nvSpPr>
          <p:cNvPr id="35" name="Arrow: Down 34">
            <a:extLst>
              <a:ext uri="{FF2B5EF4-FFF2-40B4-BE49-F238E27FC236}">
                <a16:creationId xmlns:a16="http://schemas.microsoft.com/office/drawing/2014/main" id="{AB93D681-15F0-E71B-249F-5BBA5BCDB60C}"/>
              </a:ext>
            </a:extLst>
          </p:cNvPr>
          <p:cNvSpPr/>
          <p:nvPr/>
        </p:nvSpPr>
        <p:spPr>
          <a:xfrm>
            <a:off x="2371497" y="4264673"/>
            <a:ext cx="207587" cy="457352"/>
          </a:xfrm>
          <a:prstGeom prst="downArrow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3A207F4D-65B6-C0B7-C288-D40A576B51F2}"/>
              </a:ext>
            </a:extLst>
          </p:cNvPr>
          <p:cNvSpPr/>
          <p:nvPr/>
        </p:nvSpPr>
        <p:spPr>
          <a:xfrm>
            <a:off x="4728254" y="4249915"/>
            <a:ext cx="207587" cy="457352"/>
          </a:xfrm>
          <a:prstGeom prst="downArrow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6DAA6BB-0E16-CAB7-74CC-425E17667680}"/>
              </a:ext>
            </a:extLst>
          </p:cNvPr>
          <p:cNvSpPr/>
          <p:nvPr/>
        </p:nvSpPr>
        <p:spPr>
          <a:xfrm>
            <a:off x="3901890" y="3813813"/>
            <a:ext cx="1862734" cy="543671"/>
          </a:xfrm>
          <a:prstGeom prst="roundRect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Reconnect Habitat</a:t>
            </a: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1CAE898A-8F34-3B79-7C0C-3A9F4667E5B5}"/>
              </a:ext>
            </a:extLst>
          </p:cNvPr>
          <p:cNvSpPr/>
          <p:nvPr/>
        </p:nvSpPr>
        <p:spPr>
          <a:xfrm>
            <a:off x="7142463" y="4249915"/>
            <a:ext cx="207587" cy="457352"/>
          </a:xfrm>
          <a:prstGeom prst="downArrow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C93783C-EA6B-C5B6-5DBD-840F2EB8BE9E}"/>
              </a:ext>
            </a:extLst>
          </p:cNvPr>
          <p:cNvSpPr/>
          <p:nvPr/>
        </p:nvSpPr>
        <p:spPr>
          <a:xfrm>
            <a:off x="6314890" y="3813813"/>
            <a:ext cx="1862734" cy="543671"/>
          </a:xfrm>
          <a:prstGeom prst="roundRect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Improve Conditions</a:t>
            </a:r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76D461AF-3DBF-A47B-3B34-30A2D3CB52CE}"/>
              </a:ext>
            </a:extLst>
          </p:cNvPr>
          <p:cNvSpPr/>
          <p:nvPr/>
        </p:nvSpPr>
        <p:spPr>
          <a:xfrm>
            <a:off x="9555463" y="4249915"/>
            <a:ext cx="207587" cy="457352"/>
          </a:xfrm>
          <a:prstGeom prst="downArrow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027418A-BA23-5572-0A38-75D3D50CCC23}"/>
              </a:ext>
            </a:extLst>
          </p:cNvPr>
          <p:cNvSpPr/>
          <p:nvPr/>
        </p:nvSpPr>
        <p:spPr>
          <a:xfrm>
            <a:off x="8727890" y="3813812"/>
            <a:ext cx="1862734" cy="543671"/>
          </a:xfrm>
          <a:prstGeom prst="roundRect">
            <a:avLst/>
          </a:prstGeom>
          <a:solidFill>
            <a:srgbClr val="005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Measure &amp; Inform</a:t>
            </a:r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22203437-5693-32AF-267A-FCE97B189C13}"/>
              </a:ext>
            </a:extLst>
          </p:cNvPr>
          <p:cNvSpPr/>
          <p:nvPr/>
        </p:nvSpPr>
        <p:spPr>
          <a:xfrm rot="5400000">
            <a:off x="5879430" y="-1327623"/>
            <a:ext cx="433139" cy="8737599"/>
          </a:xfrm>
          <a:prstGeom prst="rightBrace">
            <a:avLst/>
          </a:prstGeom>
          <a:noFill/>
          <a:ln w="19050">
            <a:solidFill>
              <a:srgbClr val="0056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44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62F0-FFC6-6DBD-A735-6915903A9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836A8F1-ED37-FF97-B782-DD17D2B59A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2612" y="1566776"/>
            <a:ext cx="10891569" cy="292671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Incomplete/late applications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Outside of ORBFHP geography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Applicant unable to receive USFWS financial-assistance award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Requests more than $100,000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Does not address an ORBFHP strategic priority / does not ID measurable fish-habitat outcome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1650C20A-D1D4-83CB-2F73-2718D2883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378385"/>
            <a:ext cx="8534399" cy="1028700"/>
          </a:xfrm>
        </p:spPr>
        <p:txBody>
          <a:bodyPr/>
          <a:lstStyle/>
          <a:p>
            <a:r>
              <a:rPr lang="en-US" dirty="0"/>
              <a:t>Disqualifications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79D425-4073-4D1C-E496-1FF967FCE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74F07A-492E-A293-424B-F8A07883F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66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3CA1-03D3-D256-5218-DC8A396D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2B197E-5B3E-DF9D-24ED-202EBE1B9E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2612" y="1784515"/>
            <a:ext cx="4193188" cy="233028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Welcome</a:t>
            </a:r>
          </a:p>
          <a:p>
            <a:pPr marL="457200" indent="-457200">
              <a:buAutoNum type="arabicPeriod"/>
            </a:pPr>
            <a:r>
              <a:rPr lang="en-US" sz="2800" dirty="0"/>
              <a:t>Program overview</a:t>
            </a:r>
          </a:p>
          <a:p>
            <a:pPr marL="457200" indent="-457200">
              <a:buAutoNum type="arabicPeriod"/>
            </a:pPr>
            <a:r>
              <a:rPr lang="en-US" sz="2800" dirty="0"/>
              <a:t>Eligibility</a:t>
            </a:r>
          </a:p>
          <a:p>
            <a:pPr marL="457200" indent="-457200">
              <a:buAutoNum type="arabicPeriod"/>
            </a:pPr>
            <a:r>
              <a:rPr lang="en-US" sz="2800" dirty="0"/>
              <a:t>Evaluation criteria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B2D27810-910D-9124-C123-ADBA6A63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378385"/>
            <a:ext cx="8534399" cy="10287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C31395-14A9-9065-21DA-49389A28D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5332C-9CFA-C84E-132A-1BD7A031D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041D8887-1C3A-7E55-C54F-AADAE62FE056}"/>
              </a:ext>
            </a:extLst>
          </p:cNvPr>
          <p:cNvSpPr txBox="1">
            <a:spLocks/>
          </p:cNvSpPr>
          <p:nvPr/>
        </p:nvSpPr>
        <p:spPr>
          <a:xfrm>
            <a:off x="4760312" y="1784514"/>
            <a:ext cx="6555388" cy="2330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2200" b="0" i="0" kern="1200">
                <a:solidFill>
                  <a:schemeClr val="accent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1pPr>
            <a:lvl2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2000" b="0" i="0" kern="1200">
                <a:solidFill>
                  <a:schemeClr val="tx2"/>
                </a:solidFill>
                <a:latin typeface="Rockwell" panose="02060603020205020403" pitchFamily="18" charset="77"/>
                <a:ea typeface="Roboto Slab" pitchFamily="2" charset="0"/>
                <a:cs typeface="+mn-cs"/>
              </a:defRPr>
            </a:lvl2pPr>
            <a:lvl3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800" b="0" i="0" kern="1200">
                <a:solidFill>
                  <a:schemeClr val="accent4"/>
                </a:solidFill>
                <a:latin typeface="Rockwell" panose="02060603020205020403" pitchFamily="18" charset="77"/>
                <a:ea typeface="Roboto Slab Light" pitchFamily="2" charset="0"/>
                <a:cs typeface="+mn-cs"/>
              </a:defRPr>
            </a:lvl3pPr>
            <a:lvl4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600" b="0" i="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200" b="0" i="0" kern="1200" spc="3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111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tabLst/>
              <a:defRPr sz="1200" b="0" i="0" kern="1200">
                <a:solidFill>
                  <a:schemeClr val="accent4"/>
                </a:solidFill>
                <a:latin typeface="Montserrat" pitchFamily="2" charset="77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5"/>
            </a:pPr>
            <a:r>
              <a:rPr lang="en-US" sz="2800" dirty="0"/>
              <a:t>Lisa Hollingsworth-Segedy</a:t>
            </a:r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Jerry Sweeten</a:t>
            </a:r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Kevin Haupt </a:t>
            </a:r>
          </a:p>
          <a:p>
            <a:pPr marL="457200" indent="-457200">
              <a:buFontTx/>
              <a:buAutoNum type="arabicPeriod" startAt="5"/>
            </a:pPr>
            <a:r>
              <a:rPr lang="en-US" sz="2800" dirty="0"/>
              <a:t>Q&amp;A 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467ADDA1-E3BB-EE58-39DC-9AF6A342483A}"/>
              </a:ext>
            </a:extLst>
          </p:cNvPr>
          <p:cNvSpPr/>
          <p:nvPr/>
        </p:nvSpPr>
        <p:spPr>
          <a:xfrm rot="5400000">
            <a:off x="4075275" y="3179291"/>
            <a:ext cx="403046" cy="774554"/>
          </a:xfrm>
          <a:prstGeom prst="downArrow">
            <a:avLst/>
          </a:prstGeom>
          <a:solidFill>
            <a:srgbClr val="00566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38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DF59C-6423-E5E6-322B-414D27015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C4FC94F0-E650-718A-0E3B-8F08BE2F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378385"/>
            <a:ext cx="8534399" cy="1028700"/>
          </a:xfrm>
        </p:spPr>
        <p:txBody>
          <a:bodyPr/>
          <a:lstStyle/>
          <a:p>
            <a:r>
              <a:rPr lang="en-US" dirty="0"/>
              <a:t>A Strong Proposal…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F1629F-BBC3-C87E-ECEC-BDAD6FD05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2" y="1558119"/>
            <a:ext cx="5073911" cy="42547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ADA68C-3F25-F9F4-3B9B-75C10061C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819" y="1558119"/>
            <a:ext cx="6362981" cy="472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17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3F471-96DC-E43A-563B-CA14F4F17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75C6057C-73D1-E30E-0B93-F0A403966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12" y="378385"/>
            <a:ext cx="8534399" cy="1028700"/>
          </a:xfrm>
        </p:spPr>
        <p:txBody>
          <a:bodyPr/>
          <a:lstStyle/>
          <a:p>
            <a:r>
              <a:rPr lang="en-US" dirty="0"/>
              <a:t>A Strong Proposal… </a:t>
            </a: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2513ED73-BCC4-730D-D5C5-DA8D1C7EFF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2612" y="1566775"/>
            <a:ext cx="10043655" cy="4520758"/>
          </a:xfrm>
        </p:spPr>
        <p:txBody>
          <a:bodyPr>
            <a:normAutofit lnSpcReduction="10000"/>
          </a:bodyPr>
          <a:lstStyle/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Addresses ORBFHP’s Strategic Plan (</a:t>
            </a:r>
            <a:r>
              <a:rPr lang="en-US" sz="2800" dirty="0">
                <a:hlinkClick r:id="rId3"/>
              </a:rPr>
              <a:t>https://orbfhp.com/strategic-plan/</a:t>
            </a:r>
            <a:r>
              <a:rPr lang="en-US" sz="2800" dirty="0"/>
              <a:t>)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Addresses a national plan (</a:t>
            </a:r>
            <a:r>
              <a:rPr lang="en-US" dirty="0"/>
              <a:t>ex: State Wildlife Action Plan, recovery plan, Tribal plan, watershed plan, climate plans, fishery plan, </a:t>
            </a:r>
            <a:r>
              <a:rPr lang="en-US" dirty="0" err="1"/>
              <a:t>etc</a:t>
            </a:r>
            <a:r>
              <a:rPr lang="en-US" dirty="0"/>
              <a:t>) 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Measurable and durable benefits with monitoring and budget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800" dirty="0"/>
              <a:t>Benefits recreational fishing (directly or indirectly)</a:t>
            </a:r>
          </a:p>
          <a:p>
            <a:pPr>
              <a:spcAft>
                <a:spcPts val="600"/>
              </a:spcAft>
            </a:pP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dirty="0"/>
              <a:t>TL;DR – answer every Q in the RFP, and you’ll be on the right track </a:t>
            </a:r>
          </a:p>
        </p:txBody>
      </p:sp>
    </p:spTree>
    <p:extLst>
      <p:ext uri="{BB962C8B-B14F-4D97-AF65-F5344CB8AC3E}">
        <p14:creationId xmlns:p14="http://schemas.microsoft.com/office/powerpoint/2010/main" val="45547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E2151-AF96-B404-ED71-825E96231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ED790D4-97B2-3296-A8B2-7B87C1EAC1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52603" y="5051435"/>
            <a:ext cx="4739464" cy="1535632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Sign up for office hours next week for further assistance: orbfhp.com/funding </a:t>
            </a:r>
          </a:p>
          <a:p>
            <a:pPr>
              <a:spcAft>
                <a:spcPts val="1200"/>
              </a:spcAft>
            </a:pPr>
            <a:r>
              <a:rPr lang="en-US" dirty="0">
                <a:sym typeface="Wingdings" panose="05000000000000000000" pitchFamily="2" charset="2"/>
              </a:rPr>
              <a:t> “Timeline” </a:t>
            </a:r>
          </a:p>
          <a:p>
            <a:pPr>
              <a:spcAft>
                <a:spcPts val="1200"/>
              </a:spcAft>
            </a:pPr>
            <a:r>
              <a:rPr lang="en-US" dirty="0"/>
              <a:t>pvanvalkenburg@americanrivers.org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03431EB-A0E3-389F-55FA-215B40E0ACD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20162" b="2016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3" name="Title 32">
            <a:extLst>
              <a:ext uri="{FF2B5EF4-FFF2-40B4-BE49-F238E27FC236}">
                <a16:creationId xmlns:a16="http://schemas.microsoft.com/office/drawing/2014/main" id="{25373C45-7E0E-173D-11C1-79632615B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603" y="4269170"/>
            <a:ext cx="5902036" cy="683830"/>
          </a:xfrm>
        </p:spPr>
        <p:txBody>
          <a:bodyPr>
            <a:noAutofit/>
          </a:bodyPr>
          <a:lstStyle/>
          <a:p>
            <a:r>
              <a:rPr lang="en-US" sz="4400" dirty="0"/>
              <a:t>Questions?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6BA8F7-F7BE-A503-3513-B5C65A715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12" y="5662772"/>
            <a:ext cx="2992975" cy="751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85901E-ADF3-6700-9A96-DEB5061D5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612" y="4493492"/>
            <a:ext cx="2012887" cy="1009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13682F-926B-984F-6FBB-C5E7D5BE7A4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947" r="21763"/>
          <a:stretch>
            <a:fillRect/>
          </a:stretch>
        </p:blipFill>
        <p:spPr>
          <a:xfrm>
            <a:off x="8492067" y="5261927"/>
            <a:ext cx="1115429" cy="111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30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281039"/>
      </p:ext>
    </p:extLst>
  </p:cSld>
  <p:clrMapOvr>
    <a:masterClrMapping/>
  </p:clrMapOvr>
</p:sld>
</file>

<file path=ppt/theme/theme1.xml><?xml version="1.0" encoding="utf-8"?>
<a:theme xmlns:a="http://schemas.openxmlformats.org/drawingml/2006/main" name="American Rivers - Most Popular Slides">
  <a:themeElements>
    <a:clrScheme name="American Rivers">
      <a:dk1>
        <a:srgbClr val="000000"/>
      </a:dk1>
      <a:lt1>
        <a:srgbClr val="FFFFFF"/>
      </a:lt1>
      <a:dk2>
        <a:srgbClr val="005668"/>
      </a:dk2>
      <a:lt2>
        <a:srgbClr val="E7E6E6"/>
      </a:lt2>
      <a:accent1>
        <a:srgbClr val="008DA5"/>
      </a:accent1>
      <a:accent2>
        <a:srgbClr val="FAA21B"/>
      </a:accent2>
      <a:accent3>
        <a:srgbClr val="00CCCC"/>
      </a:accent3>
      <a:accent4>
        <a:srgbClr val="414141"/>
      </a:accent4>
      <a:accent5>
        <a:srgbClr val="F0592C"/>
      </a:accent5>
      <a:accent6>
        <a:srgbClr val="89768E"/>
      </a:accent6>
      <a:hlink>
        <a:srgbClr val="008DC4"/>
      </a:hlink>
      <a:folHlink>
        <a:srgbClr val="954F72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502E439-6999-6F49-841B-B54BF6CEDB72}" vid="{F1B10928-F724-1B4B-825B-715E2469114E}"/>
    </a:ext>
  </a:extLst>
</a:theme>
</file>

<file path=ppt/theme/theme2.xml><?xml version="1.0" encoding="utf-8"?>
<a:theme xmlns:a="http://schemas.openxmlformats.org/drawingml/2006/main" name="Custom Design">
  <a:themeElements>
    <a:clrScheme name="AR 2">
      <a:dk1>
        <a:srgbClr val="000000"/>
      </a:dk1>
      <a:lt1>
        <a:srgbClr val="FFFFFF"/>
      </a:lt1>
      <a:dk2>
        <a:srgbClr val="005568"/>
      </a:dk2>
      <a:lt2>
        <a:srgbClr val="E8E8E8"/>
      </a:lt2>
      <a:accent1>
        <a:srgbClr val="008C9E"/>
      </a:accent1>
      <a:accent2>
        <a:srgbClr val="F9A119"/>
      </a:accent2>
      <a:accent3>
        <a:srgbClr val="00CCCB"/>
      </a:accent3>
      <a:accent4>
        <a:srgbClr val="000000"/>
      </a:accent4>
      <a:accent5>
        <a:srgbClr val="F0592D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A502E439-6999-6F49-841B-B54BF6CEDB72}" vid="{6909FCF8-450F-C148-B149-C6524556722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 PowerPoint template</Template>
  <TotalTime>4155</TotalTime>
  <Words>598</Words>
  <Application>Microsoft Office PowerPoint</Application>
  <PresentationFormat>Widescreen</PresentationFormat>
  <Paragraphs>119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Montserrat</vt:lpstr>
      <vt:lpstr>Rockwell</vt:lpstr>
      <vt:lpstr>Arial</vt:lpstr>
      <vt:lpstr>Aptos</vt:lpstr>
      <vt:lpstr>Calibri</vt:lpstr>
      <vt:lpstr>Wingdings</vt:lpstr>
      <vt:lpstr>American Rivers - Most Popular Slides</vt:lpstr>
      <vt:lpstr>Custom Design</vt:lpstr>
      <vt:lpstr>ORBFHP FY27 RFP Informational Meeting</vt:lpstr>
      <vt:lpstr>Agenda</vt:lpstr>
      <vt:lpstr>Ohio River Basin Fish Habitat Partnership FY27 RFP is looking for projects that…</vt:lpstr>
      <vt:lpstr>Program goals &amp; funding overview</vt:lpstr>
      <vt:lpstr>Program goals &amp; funding overview</vt:lpstr>
      <vt:lpstr>Program goals &amp; funding overview</vt:lpstr>
      <vt:lpstr>Match requirements</vt:lpstr>
      <vt:lpstr>Other Info</vt:lpstr>
      <vt:lpstr>Required Materials</vt:lpstr>
      <vt:lpstr>Register under “TIMELINE”</vt:lpstr>
      <vt:lpstr>Who Can Apply</vt:lpstr>
      <vt:lpstr>Agenda</vt:lpstr>
      <vt:lpstr>Funding Stages &amp; Activities we Support</vt:lpstr>
      <vt:lpstr>Disqualifications </vt:lpstr>
      <vt:lpstr>Agenda</vt:lpstr>
      <vt:lpstr>A Strong Proposal… </vt:lpstr>
      <vt:lpstr>A Strong Proposal… 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Pierce VanValkenburg</dc:creator>
  <cp:lastModifiedBy>Pierce VanValkenburg</cp:lastModifiedBy>
  <cp:revision>4</cp:revision>
  <dcterms:created xsi:type="dcterms:W3CDTF">2026-09-14T19:58:02Z</dcterms:created>
  <dcterms:modified xsi:type="dcterms:W3CDTF">2026-09-18T16:02:10Z</dcterms:modified>
</cp:coreProperties>
</file>